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6"/>
  </p:notesMasterIdLst>
  <p:sldIdLst>
    <p:sldId id="256" r:id="rId2"/>
    <p:sldId id="257" r:id="rId3"/>
    <p:sldId id="258" r:id="rId4"/>
    <p:sldId id="259" r:id="rId5"/>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928" autoAdjust="0"/>
  </p:normalViewPr>
  <p:slideViewPr>
    <p:cSldViewPr>
      <p:cViewPr>
        <p:scale>
          <a:sx n="77" d="100"/>
          <a:sy n="77" d="100"/>
        </p:scale>
        <p:origin x="-288" y="10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DEC1C5-6856-44AF-B84C-2DF3EA8C2FFF}" type="datetimeFigureOut">
              <a:rPr lang="zh-TW" altLang="en-US" smtClean="0"/>
              <a:t>2018/5/8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8CF7AD-CB54-4BBC-B96A-C89C80E868E7}" type="slidenum">
              <a:rPr lang="zh-TW" altLang="en-US" smtClean="0"/>
              <a:t>‹#›</a:t>
            </a:fld>
            <a:endParaRPr lang="zh-TW" altLang="en-US"/>
          </a:p>
        </p:txBody>
      </p:sp>
    </p:spTree>
    <p:extLst>
      <p:ext uri="{BB962C8B-B14F-4D97-AF65-F5344CB8AC3E}">
        <p14:creationId xmlns:p14="http://schemas.microsoft.com/office/powerpoint/2010/main" val="8338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www.acc.org/clinical-topics/dyslipidemia/lipid-metabolism" TargetMode="External"/><Relationship Id="rId3" Type="http://schemas.openxmlformats.org/officeDocument/2006/relationships/hyperlink" Target="http://www.acc.org/membership/person?id=b3647f8e-566c-4e47-91c3-cf753b5b77fb" TargetMode="External"/><Relationship Id="rId7" Type="http://schemas.openxmlformats.org/officeDocument/2006/relationships/hyperlink" Target="http://www.acc.org/clinical-topics/prevention" TargetMode="External"/><Relationship Id="rId12" Type="http://schemas.openxmlformats.org/officeDocument/2006/relationships/hyperlink" Target="http://www.acc.org/clinical-topics/prevention/diet" TargetMode="External"/><Relationship Id="rId2" Type="http://schemas.openxmlformats.org/officeDocument/2006/relationships/slide" Target="../slides/slide2.xml"/><Relationship Id="rId1" Type="http://schemas.openxmlformats.org/officeDocument/2006/relationships/notesMaster" Target="../notesMasters/notesMaster1.xml"/><Relationship Id="rId6" Type="http://schemas.openxmlformats.org/officeDocument/2006/relationships/hyperlink" Target="http://www.acc.org/clinical-topics/dyslipidemia" TargetMode="External"/><Relationship Id="rId11" Type="http://schemas.openxmlformats.org/officeDocument/2006/relationships/hyperlink" Target="http://www.acc.org/clinical-topics/dyslipidemia/statins" TargetMode="External"/><Relationship Id="rId5" Type="http://schemas.openxmlformats.org/officeDocument/2006/relationships/hyperlink" Target="http://www.acc.org/clinical-topics/diabetes-and-cardiometabolic-disease" TargetMode="External"/><Relationship Id="rId10" Type="http://schemas.openxmlformats.org/officeDocument/2006/relationships/hyperlink" Target="http://www.acc.org/clinical-topics/dyslipidemia/novel-agents" TargetMode="External"/><Relationship Id="rId4" Type="http://schemas.openxmlformats.org/officeDocument/2006/relationships/hyperlink" Target="http://content.onlinejacc.org/lookup/doi/10.1016/j.jacc.2015.12.047" TargetMode="External"/><Relationship Id="rId9" Type="http://schemas.openxmlformats.org/officeDocument/2006/relationships/hyperlink" Target="http://www.acc.org/clinical-topics/dyslipidemia/nonstatins"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acc.org/membership/person?id=b3647f8e-566c-4e47-91c3-cf753b5b77fb"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content.onlinejacc.org/lookup/doi/10.1016/j.jacc.2015.12.047"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AMERICAN</a:t>
            </a:r>
            <a:r>
              <a:rPr lang="en-US" altLang="zh-TW" baseline="0" dirty="0" smtClean="0"/>
              <a:t> COLLAGE OF CARDIOLOGY</a:t>
            </a:r>
            <a:endParaRPr lang="zh-TW" altLang="en-US" dirty="0"/>
          </a:p>
        </p:txBody>
      </p:sp>
      <p:sp>
        <p:nvSpPr>
          <p:cNvPr id="4" name="投影片編號版面配置區 3"/>
          <p:cNvSpPr>
            <a:spLocks noGrp="1"/>
          </p:cNvSpPr>
          <p:nvPr>
            <p:ph type="sldNum" sz="quarter" idx="10"/>
          </p:nvPr>
        </p:nvSpPr>
        <p:spPr/>
        <p:txBody>
          <a:bodyPr/>
          <a:lstStyle/>
          <a:p>
            <a:fld id="{B68CF7AD-CB54-4BBC-B96A-C89C80E868E7}" type="slidenum">
              <a:rPr lang="zh-TW" altLang="en-US" smtClean="0"/>
              <a:t>1</a:t>
            </a:fld>
            <a:endParaRPr lang="zh-TW" altLang="en-US"/>
          </a:p>
        </p:txBody>
      </p:sp>
    </p:spTree>
    <p:extLst>
      <p:ext uri="{BB962C8B-B14F-4D97-AF65-F5344CB8AC3E}">
        <p14:creationId xmlns:p14="http://schemas.microsoft.com/office/powerpoint/2010/main" val="1338967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b="0" i="0" kern="1200" dirty="0" smtClean="0">
                <a:solidFill>
                  <a:schemeClr val="tx1"/>
                </a:solidFill>
                <a:effectLst/>
                <a:latin typeface="+mn-lt"/>
                <a:ea typeface="+mn-ea"/>
                <a:cs typeface="+mn-cs"/>
              </a:rPr>
              <a:t>Fasting or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a:t>
            </a:r>
          </a:p>
          <a:p>
            <a:r>
              <a:rPr lang="en-US" altLang="zh-TW" sz="1200" b="1" i="0" kern="1200" dirty="0" smtClean="0">
                <a:solidFill>
                  <a:schemeClr val="tx1"/>
                </a:solidFill>
                <a:effectLst/>
                <a:latin typeface="+mn-lt"/>
                <a:ea typeface="+mn-ea"/>
                <a:cs typeface="+mn-cs"/>
              </a:rPr>
              <a:t>Mar 09, 2016   |  </a:t>
            </a:r>
            <a:r>
              <a:rPr lang="en-US" altLang="zh-TW" sz="1200" b="1" i="0" u="none" strike="noStrike" kern="1200" dirty="0" smtClean="0">
                <a:solidFill>
                  <a:schemeClr val="tx1"/>
                </a:solidFill>
                <a:effectLst/>
                <a:latin typeface="+mn-lt"/>
                <a:ea typeface="+mn-ea"/>
                <a:cs typeface="+mn-cs"/>
                <a:hlinkClick r:id="rId3"/>
              </a:rPr>
              <a:t>Elizabeth A. Jackson, MD, </a:t>
            </a:r>
            <a:r>
              <a:rPr lang="en-US" altLang="zh-TW" sz="1200" b="1" i="0" u="none" strike="noStrike" kern="1200" dirty="0" err="1" smtClean="0">
                <a:solidFill>
                  <a:schemeClr val="tx1"/>
                </a:solidFill>
                <a:effectLst/>
                <a:latin typeface="+mn-lt"/>
                <a:ea typeface="+mn-ea"/>
                <a:cs typeface="+mn-cs"/>
                <a:hlinkClick r:id="rId3"/>
              </a:rPr>
              <a:t>FACC</a:t>
            </a:r>
            <a:r>
              <a:rPr lang="en-US" altLang="zh-TW" sz="1200" b="0" i="0" kern="1200" dirty="0" err="1" smtClean="0">
                <a:solidFill>
                  <a:schemeClr val="tx1"/>
                </a:solidFill>
                <a:effectLst/>
                <a:latin typeface="+mn-lt"/>
                <a:ea typeface="+mn-ea"/>
                <a:cs typeface="+mn-cs"/>
              </a:rPr>
              <a:t>Share</a:t>
            </a:r>
            <a:r>
              <a:rPr lang="en-US" altLang="zh-TW" sz="1200" b="0" i="0" kern="1200" dirty="0" smtClean="0">
                <a:solidFill>
                  <a:schemeClr val="tx1"/>
                </a:solidFill>
                <a:effectLst/>
                <a:latin typeface="+mn-lt"/>
                <a:ea typeface="+mn-ea"/>
                <a:cs typeface="+mn-cs"/>
              </a:rPr>
              <a:t> via: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endParaRPr lang="en-US" altLang="zh-TW" sz="1200" b="0" i="0" kern="1200" dirty="0" smtClean="0">
              <a:solidFill>
                <a:schemeClr val="tx1"/>
              </a:solidFill>
              <a:effectLst/>
              <a:latin typeface="+mn-lt"/>
              <a:ea typeface="+mn-ea"/>
              <a:cs typeface="+mn-cs"/>
            </a:endParaRPr>
          </a:p>
          <a:p>
            <a:r>
              <a:rPr lang="en-US" altLang="zh-TW" sz="1200" b="0" i="0" kern="1200" dirty="0" smtClean="0">
                <a:solidFill>
                  <a:schemeClr val="tx1"/>
                </a:solidFill>
                <a:effectLst/>
                <a:latin typeface="+mn-lt"/>
                <a:ea typeface="+mn-ea"/>
                <a:cs typeface="+mn-cs"/>
              </a:rPr>
              <a:t>Print</a:t>
            </a:r>
          </a:p>
          <a:p>
            <a:r>
              <a:rPr lang="en-US" altLang="zh-TW" sz="1200" b="0" i="0" kern="1200" dirty="0" smtClean="0">
                <a:solidFill>
                  <a:schemeClr val="tx1"/>
                </a:solidFill>
                <a:effectLst/>
                <a:latin typeface="+mn-lt"/>
                <a:ea typeface="+mn-ea"/>
                <a:cs typeface="+mn-cs"/>
              </a:rPr>
              <a:t>Font Size A </a:t>
            </a:r>
            <a:r>
              <a:rPr lang="en-US" altLang="zh-TW" sz="1200" b="0" i="0" kern="1200" dirty="0" err="1" smtClean="0">
                <a:solidFill>
                  <a:schemeClr val="tx1"/>
                </a:solidFill>
                <a:effectLst/>
                <a:latin typeface="+mn-lt"/>
                <a:ea typeface="+mn-ea"/>
                <a:cs typeface="+mn-cs"/>
              </a:rPr>
              <a:t>A</a:t>
            </a:r>
            <a:r>
              <a:rPr lang="en-US" altLang="zh-TW" sz="1200" b="0" i="0" kern="1200" dirty="0" smtClean="0">
                <a:solidFill>
                  <a:schemeClr val="tx1"/>
                </a:solidFill>
                <a:effectLst/>
                <a:latin typeface="+mn-lt"/>
                <a:ea typeface="+mn-ea"/>
                <a:cs typeface="+mn-cs"/>
              </a:rPr>
              <a:t> </a:t>
            </a:r>
            <a:r>
              <a:rPr lang="en-US" altLang="zh-TW" sz="1200" b="0" i="0" kern="1200" dirty="0" err="1" smtClean="0">
                <a:solidFill>
                  <a:schemeClr val="tx1"/>
                </a:solidFill>
                <a:effectLst/>
                <a:latin typeface="+mn-lt"/>
                <a:ea typeface="+mn-ea"/>
                <a:cs typeface="+mn-cs"/>
              </a:rPr>
              <a:t>A</a:t>
            </a:r>
            <a:endParaRPr lang="en-US" altLang="zh-TW" sz="1200" b="0" i="0" kern="1200" dirty="0" smtClean="0">
              <a:solidFill>
                <a:schemeClr val="tx1"/>
              </a:solidFill>
              <a:effectLst/>
              <a:latin typeface="+mn-lt"/>
              <a:ea typeface="+mn-ea"/>
              <a:cs typeface="+mn-cs"/>
            </a:endParaRPr>
          </a:p>
          <a:p>
            <a:r>
              <a:rPr lang="en-US" altLang="zh-TW" dirty="0" err="1" smtClean="0"/>
              <a:t>Authors:Driver</a:t>
            </a:r>
            <a:r>
              <a:rPr lang="en-US" altLang="zh-TW" dirty="0" smtClean="0"/>
              <a:t> SL, Martin SS, </a:t>
            </a:r>
            <a:r>
              <a:rPr lang="en-US" altLang="zh-TW" dirty="0" err="1" smtClean="0"/>
              <a:t>Gluckman</a:t>
            </a:r>
            <a:r>
              <a:rPr lang="en-US" altLang="zh-TW" dirty="0" smtClean="0"/>
              <a:t> TJ, Clary JM, Blumenthal RS, Stone </a:t>
            </a:r>
            <a:r>
              <a:rPr lang="en-US" altLang="zh-TW" dirty="0" err="1" smtClean="0"/>
              <a:t>NJ.Citation:</a:t>
            </a:r>
            <a:r>
              <a:rPr lang="en-US" altLang="zh-TW" sz="1200" u="none" strike="noStrike" kern="1200" dirty="0" err="1" smtClean="0">
                <a:solidFill>
                  <a:schemeClr val="tx1"/>
                </a:solidFill>
                <a:effectLst/>
                <a:latin typeface="+mn-lt"/>
                <a:ea typeface="+mn-ea"/>
                <a:cs typeface="+mn-cs"/>
                <a:hlinkClick r:id="rId4"/>
              </a:rPr>
              <a:t>Fasting</a:t>
            </a:r>
            <a:r>
              <a:rPr lang="en-US" altLang="zh-TW" sz="1200" u="none" strike="noStrike" kern="1200" dirty="0" smtClean="0">
                <a:solidFill>
                  <a:schemeClr val="tx1"/>
                </a:solidFill>
                <a:effectLst/>
                <a:latin typeface="+mn-lt"/>
                <a:ea typeface="+mn-ea"/>
                <a:cs typeface="+mn-cs"/>
                <a:hlinkClick r:id="rId4"/>
              </a:rPr>
              <a:t> or </a:t>
            </a:r>
            <a:r>
              <a:rPr lang="en-US" altLang="zh-TW" sz="1200" u="none" strike="noStrike" kern="1200" dirty="0" err="1" smtClean="0">
                <a:solidFill>
                  <a:schemeClr val="tx1"/>
                </a:solidFill>
                <a:effectLst/>
                <a:latin typeface="+mn-lt"/>
                <a:ea typeface="+mn-ea"/>
                <a:cs typeface="+mn-cs"/>
                <a:hlinkClick r:id="rId4"/>
              </a:rPr>
              <a:t>Nonfasting</a:t>
            </a:r>
            <a:r>
              <a:rPr lang="en-US" altLang="zh-TW" sz="1200" u="none" strike="noStrike" kern="1200" dirty="0" smtClean="0">
                <a:solidFill>
                  <a:schemeClr val="tx1"/>
                </a:solidFill>
                <a:effectLst/>
                <a:latin typeface="+mn-lt"/>
                <a:ea typeface="+mn-ea"/>
                <a:cs typeface="+mn-cs"/>
                <a:hlinkClick r:id="rId4"/>
              </a:rPr>
              <a:t> Lipid Measurements: It Depends on the Question. </a:t>
            </a:r>
            <a:r>
              <a:rPr lang="en-US" altLang="zh-TW" sz="1200" i="1" u="none" strike="noStrike" kern="1200" dirty="0" smtClean="0">
                <a:solidFill>
                  <a:schemeClr val="tx1"/>
                </a:solidFill>
                <a:effectLst/>
                <a:latin typeface="+mn-lt"/>
                <a:ea typeface="+mn-ea"/>
                <a:cs typeface="+mn-cs"/>
                <a:hlinkClick r:id="rId4"/>
              </a:rPr>
              <a:t>J Am </a:t>
            </a:r>
            <a:r>
              <a:rPr lang="en-US" altLang="zh-TW" sz="1200" i="1" u="none" strike="noStrike" kern="1200" dirty="0" err="1" smtClean="0">
                <a:solidFill>
                  <a:schemeClr val="tx1"/>
                </a:solidFill>
                <a:effectLst/>
                <a:latin typeface="+mn-lt"/>
                <a:ea typeface="+mn-ea"/>
                <a:cs typeface="+mn-cs"/>
                <a:hlinkClick r:id="rId4"/>
              </a:rPr>
              <a:t>Coll</a:t>
            </a:r>
            <a:r>
              <a:rPr lang="en-US" altLang="zh-TW" sz="1200" i="1" u="none" strike="noStrike" kern="1200" dirty="0" smtClean="0">
                <a:solidFill>
                  <a:schemeClr val="tx1"/>
                </a:solidFill>
                <a:effectLst/>
                <a:latin typeface="+mn-lt"/>
                <a:ea typeface="+mn-ea"/>
                <a:cs typeface="+mn-cs"/>
                <a:hlinkClick r:id="rId4"/>
              </a:rPr>
              <a:t> </a:t>
            </a:r>
            <a:r>
              <a:rPr lang="en-US" altLang="zh-TW" sz="1200" i="1" u="none" strike="noStrike" kern="1200" dirty="0" err="1" smtClean="0">
                <a:solidFill>
                  <a:schemeClr val="tx1"/>
                </a:solidFill>
                <a:effectLst/>
                <a:latin typeface="+mn-lt"/>
                <a:ea typeface="+mn-ea"/>
                <a:cs typeface="+mn-cs"/>
                <a:hlinkClick r:id="rId4"/>
              </a:rPr>
              <a:t>Cardiol</a:t>
            </a:r>
            <a:r>
              <a:rPr lang="en-US" altLang="zh-TW" sz="1200" u="none" strike="noStrike" kern="1200" dirty="0" smtClean="0">
                <a:solidFill>
                  <a:schemeClr val="tx1"/>
                </a:solidFill>
                <a:effectLst/>
                <a:latin typeface="+mn-lt"/>
                <a:ea typeface="+mn-ea"/>
                <a:cs typeface="+mn-cs"/>
                <a:hlinkClick r:id="rId4"/>
              </a:rPr>
              <a:t> 2016;67:1227-1234.</a:t>
            </a:r>
            <a:r>
              <a:rPr lang="en-US" altLang="zh-TW" sz="1200" b="0" i="0" kern="1200" dirty="0" smtClean="0">
                <a:solidFill>
                  <a:schemeClr val="tx1"/>
                </a:solidFill>
                <a:effectLst/>
                <a:latin typeface="+mn-lt"/>
                <a:ea typeface="+mn-ea"/>
                <a:cs typeface="+mn-cs"/>
              </a:rPr>
              <a:t>The following are key points to remember about when and whether to take fasting or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a:t>
            </a:r>
          </a:p>
          <a:p>
            <a:r>
              <a:rPr lang="en-US" altLang="zh-TW" sz="1200" b="0" i="0" kern="1200" dirty="0" smtClean="0">
                <a:solidFill>
                  <a:schemeClr val="tx1"/>
                </a:solidFill>
                <a:effectLst/>
                <a:latin typeface="+mn-lt"/>
                <a:ea typeface="+mn-ea"/>
                <a:cs typeface="+mn-cs"/>
              </a:rPr>
              <a:t>Measurement of lipids has traditionally been recommended to be when the patient is fasting. With current guidelines, low-density lipoprotein (LDL) cholesterol values may not be needed for some clinical scenarios. For several risk estimators, LDL is not included, but rather total cholesterol and high-density lipoprotein (HDL) cholesterol, both of which vary little between the fasting and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state. Therefore, in the estimation of initial risk among the primary prevention patients who are not on lipid-lowering therapy,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 would be acceptable.</a:t>
            </a:r>
          </a:p>
          <a:p>
            <a:r>
              <a:rPr lang="en-US" altLang="zh-TW" sz="1200" b="0" i="0" kern="1200" dirty="0" smtClean="0">
                <a:solidFill>
                  <a:schemeClr val="tx1"/>
                </a:solidFill>
                <a:effectLst/>
                <a:latin typeface="+mn-lt"/>
                <a:ea typeface="+mn-ea"/>
                <a:cs typeface="+mn-cs"/>
              </a:rPr>
              <a:t>The screening and follow-up of patients with a family history of genetic (familial) hyperlipidemia and/or premature atherosclerotic cardiovascular disease (ASCVD) is recommended. An LDL cholesterol &gt;190 mg/dl is the most common result suggestive of familial hyperlipidemia. Thus, a fasting measure is recommended.</a:t>
            </a:r>
          </a:p>
          <a:p>
            <a:r>
              <a:rPr lang="en-US" altLang="zh-TW" sz="1200" b="0" i="0" kern="1200" dirty="0" smtClean="0">
                <a:solidFill>
                  <a:schemeClr val="tx1"/>
                </a:solidFill>
                <a:effectLst/>
                <a:latin typeface="+mn-lt"/>
                <a:ea typeface="+mn-ea"/>
                <a:cs typeface="+mn-cs"/>
              </a:rPr>
              <a:t>Assessment of metabolic parameters which define metabolic syndrome can assist the provider and patient to initiate changes, in particular lifestyle changes, which reduce risk of diabetes and CVD. Ideally, measurement of lipids such as triglycerides (a criterion of the metabolic syndrome) is recommended to be measured in the fasting state. However,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measures including triglycerides &gt;200 mg/dl and a low HDL (40 mg/dl in men or &lt;50 mg/dl in women), in the setting of a hemoglobin A1c &gt;5.6% would be consistent with traditional metabolic criteria and thus allow for </a:t>
            </a:r>
            <a:r>
              <a:rPr lang="en-US" altLang="zh-TW" sz="1200" b="0" i="0" kern="1200" dirty="0" err="1" smtClean="0">
                <a:solidFill>
                  <a:schemeClr val="tx1"/>
                </a:solidFill>
                <a:effectLst/>
                <a:latin typeface="+mn-lt"/>
                <a:ea typeface="+mn-ea"/>
                <a:cs typeface="+mn-cs"/>
              </a:rPr>
              <a:t>theraputic</a:t>
            </a:r>
            <a:r>
              <a:rPr lang="en-US" altLang="zh-TW" sz="1200" b="0" i="0" kern="1200" dirty="0" smtClean="0">
                <a:solidFill>
                  <a:schemeClr val="tx1"/>
                </a:solidFill>
                <a:effectLst/>
                <a:latin typeface="+mn-lt"/>
                <a:ea typeface="+mn-ea"/>
                <a:cs typeface="+mn-cs"/>
              </a:rPr>
              <a:t> interventions to begin soon after results are measured. Thus, the authors of the commentary recommend that for the assessment of metabolic syndrome,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would be acceptable.</a:t>
            </a:r>
          </a:p>
          <a:p>
            <a:r>
              <a:rPr lang="en-US" altLang="zh-TW" sz="1200" b="0" i="0" kern="1200" dirty="0" smtClean="0">
                <a:solidFill>
                  <a:schemeClr val="tx1"/>
                </a:solidFill>
                <a:effectLst/>
                <a:latin typeface="+mn-lt"/>
                <a:ea typeface="+mn-ea"/>
                <a:cs typeface="+mn-cs"/>
              </a:rPr>
              <a:t>In a recent statement on hypertriglyceridemia, the American Heart Association suggested that providers could use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triglycerides &gt;200 mg/dl to identify </a:t>
            </a:r>
            <a:r>
              <a:rPr lang="en-US" altLang="zh-TW" sz="1200" b="0" i="0" kern="1200" dirty="0" err="1" smtClean="0">
                <a:solidFill>
                  <a:schemeClr val="tx1"/>
                </a:solidFill>
                <a:effectLst/>
                <a:latin typeface="+mn-lt"/>
                <a:ea typeface="+mn-ea"/>
                <a:cs typeface="+mn-cs"/>
              </a:rPr>
              <a:t>hypertriglyceridemic</a:t>
            </a:r>
            <a:r>
              <a:rPr lang="en-US" altLang="zh-TW" sz="1200" b="0" i="0" kern="1200" dirty="0" smtClean="0">
                <a:solidFill>
                  <a:schemeClr val="tx1"/>
                </a:solidFill>
                <a:effectLst/>
                <a:latin typeface="+mn-lt"/>
                <a:ea typeface="+mn-ea"/>
                <a:cs typeface="+mn-cs"/>
              </a:rPr>
              <a:t> states. In most cases, when an elevated result is observed, then a repeat fasting triglyceride can be measured in 2-4 weeks. In the cases when extreme levels are observed, for example approximately 1000 mg/dl, there is no need for repeat of fasting lipids prior to treatment.</a:t>
            </a:r>
          </a:p>
          <a:p>
            <a:r>
              <a:rPr lang="en-US" altLang="zh-TW" sz="1200" b="0" i="0" kern="1200" dirty="0" smtClean="0">
                <a:solidFill>
                  <a:schemeClr val="tx1"/>
                </a:solidFill>
                <a:effectLst/>
                <a:latin typeface="+mn-lt"/>
                <a:ea typeface="+mn-ea"/>
                <a:cs typeface="+mn-cs"/>
              </a:rPr>
              <a:t>Patients with pancreatitis should have a fasting lipid profile checked to assess for a triglyceride level &gt;500 mg/dl. Patients at risk for hypertriglyceridemia include those with human immunodeficiency virus treated with antiretroviral therapy, patients treated with long-term steroids, patients with a family history of hypertriglyceridemia or visceral adiposity who are starting an oral contraceptive or hormone replacement therapy, and women who are planning to get pregnant.</a:t>
            </a:r>
          </a:p>
          <a:p>
            <a:r>
              <a:rPr lang="en-US" altLang="zh-TW" sz="1200" b="0" i="0" kern="1200" dirty="0" smtClean="0">
                <a:solidFill>
                  <a:schemeClr val="tx1"/>
                </a:solidFill>
                <a:effectLst/>
                <a:latin typeface="+mn-lt"/>
                <a:ea typeface="+mn-ea"/>
                <a:cs typeface="+mn-cs"/>
              </a:rPr>
              <a:t>For the patient currently treated with lipid-lowering therapies, assessment of factors including diet, physical activity, smoking status, blood pressure, and glucose are important modifiable components of CVD risk, beyond LDL levels. Moderate- and high-intensity statin therapy generally results in a relative risk reduction of 20% per 1 </a:t>
            </a:r>
            <a:r>
              <a:rPr lang="en-US" altLang="zh-TW" sz="1200" b="0" i="0" kern="1200" dirty="0" err="1" smtClean="0">
                <a:solidFill>
                  <a:schemeClr val="tx1"/>
                </a:solidFill>
                <a:effectLst/>
                <a:latin typeface="+mn-lt"/>
                <a:ea typeface="+mn-ea"/>
                <a:cs typeface="+mn-cs"/>
              </a:rPr>
              <a:t>mmol</a:t>
            </a:r>
            <a:r>
              <a:rPr lang="en-US" altLang="zh-TW" sz="1200" b="0" i="0" kern="1200" dirty="0" smtClean="0">
                <a:solidFill>
                  <a:schemeClr val="tx1"/>
                </a:solidFill>
                <a:effectLst/>
                <a:latin typeface="+mn-lt"/>
                <a:ea typeface="+mn-ea"/>
                <a:cs typeface="+mn-cs"/>
              </a:rPr>
              <a:t>/L (39 mg/dl) of LDL lowering. </a:t>
            </a:r>
            <a:r>
              <a:rPr lang="en-US" altLang="zh-TW" sz="1200" b="0" i="0" kern="1200" dirty="0" err="1" smtClean="0">
                <a:solidFill>
                  <a:schemeClr val="tx1"/>
                </a:solidFill>
                <a:effectLst/>
                <a:latin typeface="+mn-lt"/>
                <a:ea typeface="+mn-ea"/>
                <a:cs typeface="+mn-cs"/>
              </a:rPr>
              <a:t>Comparision</a:t>
            </a:r>
            <a:r>
              <a:rPr lang="en-US" altLang="zh-TW" sz="1200" b="0" i="0" kern="1200" dirty="0" smtClean="0">
                <a:solidFill>
                  <a:schemeClr val="tx1"/>
                </a:solidFill>
                <a:effectLst/>
                <a:latin typeface="+mn-lt"/>
                <a:ea typeface="+mn-ea"/>
                <a:cs typeface="+mn-cs"/>
              </a:rPr>
              <a:t> of LDL levels pre- and post-statin therapy can estimate the relative risk reduction obtained; thus, a fasting measure can be recommended.</a:t>
            </a:r>
          </a:p>
          <a:p>
            <a:r>
              <a:rPr lang="en-US" altLang="zh-TW" sz="1200" b="0" i="0" kern="1200" dirty="0" smtClean="0">
                <a:solidFill>
                  <a:schemeClr val="tx1"/>
                </a:solidFill>
                <a:effectLst/>
                <a:latin typeface="+mn-lt"/>
                <a:ea typeface="+mn-ea"/>
                <a:cs typeface="+mn-cs"/>
              </a:rPr>
              <a:t>A fasting lipid profile among treated patients provides prognostic value with regard to risk for statin-induced diabetes, as a triglyceride level &lt;150 mg/dl is associated with a lower risk of diabetes. Prognostic value is also present with lower treated LDL with regard to acute coronary syndrome incidence.</a:t>
            </a:r>
          </a:p>
          <a:p>
            <a:r>
              <a:rPr lang="en-US" altLang="zh-TW" sz="1200" b="0" i="0" kern="1200" dirty="0" smtClean="0">
                <a:solidFill>
                  <a:schemeClr val="tx1"/>
                </a:solidFill>
                <a:effectLst/>
                <a:latin typeface="+mn-lt"/>
                <a:ea typeface="+mn-ea"/>
                <a:cs typeface="+mn-cs"/>
              </a:rPr>
              <a:t>Adherence to therapy is important for all treated patients. Providing patients with a review of the trends over time in their lipid profile allows for a discussion of the risk reduction afforded with lower LDL and non-HDL levels. Even among those in whom the clinician does not have pretreatment values, assessment of fasting lipids can allow for detection of changes related to adherence for statins and/or lifestyle factors. Thus, a fasting measure is recommended.</a:t>
            </a:r>
          </a:p>
          <a:p>
            <a:r>
              <a:rPr lang="en-US" altLang="zh-TW" sz="1200" b="1" i="0" kern="1200" dirty="0" smtClean="0">
                <a:solidFill>
                  <a:schemeClr val="tx1"/>
                </a:solidFill>
                <a:effectLst/>
                <a:latin typeface="+mn-lt"/>
                <a:ea typeface="+mn-ea"/>
                <a:cs typeface="+mn-cs"/>
              </a:rPr>
              <a:t>Clinical Topics:</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hlinkClick r:id="rId5"/>
              </a:rPr>
              <a:t>Diabetes and </a:t>
            </a:r>
            <a:r>
              <a:rPr lang="en-US" altLang="zh-TW" sz="1200" b="0" i="0" u="none" strike="noStrike" kern="1200" dirty="0" err="1" smtClean="0">
                <a:solidFill>
                  <a:schemeClr val="tx1"/>
                </a:solidFill>
                <a:effectLst/>
                <a:latin typeface="+mn-lt"/>
                <a:ea typeface="+mn-ea"/>
                <a:cs typeface="+mn-cs"/>
                <a:hlinkClick r:id="rId5"/>
              </a:rPr>
              <a:t>Cardiometabolic</a:t>
            </a:r>
            <a:r>
              <a:rPr lang="en-US" altLang="zh-TW" sz="1200" b="0" i="0" u="none" strike="noStrike" kern="1200" dirty="0" smtClean="0">
                <a:solidFill>
                  <a:schemeClr val="tx1"/>
                </a:solidFill>
                <a:effectLst/>
                <a:latin typeface="+mn-lt"/>
                <a:ea typeface="+mn-ea"/>
                <a:cs typeface="+mn-cs"/>
                <a:hlinkClick r:id="rId5"/>
              </a:rPr>
              <a:t> Disease, </a:t>
            </a:r>
            <a:r>
              <a:rPr lang="en-US" altLang="zh-TW" sz="1200" b="0" i="0" u="none" strike="noStrike" kern="1200" dirty="0" smtClean="0">
                <a:solidFill>
                  <a:schemeClr val="tx1"/>
                </a:solidFill>
                <a:effectLst/>
                <a:latin typeface="+mn-lt"/>
                <a:ea typeface="+mn-ea"/>
                <a:cs typeface="+mn-cs"/>
                <a:hlinkClick r:id="rId6"/>
              </a:rPr>
              <a:t>Dyslipidemia, </a:t>
            </a:r>
            <a:r>
              <a:rPr lang="en-US" altLang="zh-TW" sz="1200" b="0" i="0" u="none" strike="noStrike" kern="1200" dirty="0" smtClean="0">
                <a:solidFill>
                  <a:schemeClr val="tx1"/>
                </a:solidFill>
                <a:effectLst/>
                <a:latin typeface="+mn-lt"/>
                <a:ea typeface="+mn-ea"/>
                <a:cs typeface="+mn-cs"/>
                <a:hlinkClick r:id="rId7"/>
              </a:rPr>
              <a:t>Prevention, </a:t>
            </a:r>
            <a:r>
              <a:rPr lang="en-US" altLang="zh-TW" sz="1200" b="0" i="0" u="none" strike="noStrike" kern="1200" dirty="0" smtClean="0">
                <a:solidFill>
                  <a:schemeClr val="tx1"/>
                </a:solidFill>
                <a:effectLst/>
                <a:latin typeface="+mn-lt"/>
                <a:ea typeface="+mn-ea"/>
                <a:cs typeface="+mn-cs"/>
                <a:hlinkClick r:id="rId8"/>
              </a:rPr>
              <a:t>Lipid Metabolism, </a:t>
            </a:r>
            <a:r>
              <a:rPr lang="en-US" altLang="zh-TW" sz="1200" b="0" i="0" u="none" strike="noStrike" kern="1200" dirty="0" err="1" smtClean="0">
                <a:solidFill>
                  <a:schemeClr val="tx1"/>
                </a:solidFill>
                <a:effectLst/>
                <a:latin typeface="+mn-lt"/>
                <a:ea typeface="+mn-ea"/>
                <a:cs typeface="+mn-cs"/>
                <a:hlinkClick r:id="rId9"/>
              </a:rPr>
              <a:t>Nonstatins</a:t>
            </a:r>
            <a:r>
              <a:rPr lang="en-US" altLang="zh-TW" sz="1200" b="0" i="0" u="none" strike="noStrike" kern="1200" dirty="0" smtClean="0">
                <a:solidFill>
                  <a:schemeClr val="tx1"/>
                </a:solidFill>
                <a:effectLst/>
                <a:latin typeface="+mn-lt"/>
                <a:ea typeface="+mn-ea"/>
                <a:cs typeface="+mn-cs"/>
                <a:hlinkClick r:id="rId9"/>
              </a:rPr>
              <a:t>, </a:t>
            </a:r>
            <a:r>
              <a:rPr lang="en-US" altLang="zh-TW" sz="1200" b="0" i="0" u="none" strike="noStrike" kern="1200" dirty="0" smtClean="0">
                <a:solidFill>
                  <a:schemeClr val="tx1"/>
                </a:solidFill>
                <a:effectLst/>
                <a:latin typeface="+mn-lt"/>
                <a:ea typeface="+mn-ea"/>
                <a:cs typeface="+mn-cs"/>
                <a:hlinkClick r:id="rId10"/>
              </a:rPr>
              <a:t>Novel Agents, </a:t>
            </a:r>
            <a:r>
              <a:rPr lang="en-US" altLang="zh-TW" sz="1200" b="0" i="0" u="none" strike="noStrike" kern="1200" dirty="0" smtClean="0">
                <a:solidFill>
                  <a:schemeClr val="tx1"/>
                </a:solidFill>
                <a:effectLst/>
                <a:latin typeface="+mn-lt"/>
                <a:ea typeface="+mn-ea"/>
                <a:cs typeface="+mn-cs"/>
                <a:hlinkClick r:id="rId11"/>
              </a:rPr>
              <a:t>Statins, </a:t>
            </a:r>
            <a:r>
              <a:rPr lang="en-US" altLang="zh-TW" sz="1200" b="0" i="0" u="none" strike="noStrike" kern="1200" dirty="0" smtClean="0">
                <a:solidFill>
                  <a:schemeClr val="tx1"/>
                </a:solidFill>
                <a:effectLst/>
                <a:latin typeface="+mn-lt"/>
                <a:ea typeface="+mn-ea"/>
                <a:cs typeface="+mn-cs"/>
                <a:hlinkClick r:id="rId12"/>
              </a:rPr>
              <a:t>Diet</a:t>
            </a:r>
            <a:endParaRPr lang="en-US" altLang="zh-TW" sz="1200" b="0" i="0" kern="1200" dirty="0" smtClean="0">
              <a:solidFill>
                <a:schemeClr val="tx1"/>
              </a:solidFill>
              <a:effectLst/>
              <a:latin typeface="+mn-lt"/>
              <a:ea typeface="+mn-ea"/>
              <a:cs typeface="+mn-cs"/>
            </a:endParaRPr>
          </a:p>
          <a:p>
            <a:r>
              <a:rPr lang="en-US" altLang="zh-TW" sz="1200" b="1" i="0" kern="1200" dirty="0" smtClean="0">
                <a:solidFill>
                  <a:schemeClr val="tx1"/>
                </a:solidFill>
                <a:effectLst/>
                <a:latin typeface="+mn-lt"/>
                <a:ea typeface="+mn-ea"/>
                <a:cs typeface="+mn-cs"/>
              </a:rPr>
              <a:t>Keywords:</a:t>
            </a:r>
            <a:r>
              <a:rPr lang="en-US" altLang="zh-TW" sz="1200" b="0" i="0" kern="1200" dirty="0" smtClean="0">
                <a:solidFill>
                  <a:schemeClr val="tx1"/>
                </a:solidFill>
                <a:effectLst/>
                <a:latin typeface="+mn-lt"/>
                <a:ea typeface="+mn-ea"/>
                <a:cs typeface="+mn-cs"/>
              </a:rPr>
              <a:t> </a:t>
            </a:r>
            <a:r>
              <a:rPr lang="en-US" altLang="zh-TW" sz="1200" b="0" i="1" kern="1200" dirty="0" smtClean="0">
                <a:solidFill>
                  <a:schemeClr val="tx1"/>
                </a:solidFill>
                <a:effectLst/>
                <a:latin typeface="+mn-lt"/>
                <a:ea typeface="+mn-ea"/>
                <a:cs typeface="+mn-cs"/>
              </a:rPr>
              <a:t>Blood Pressure, Cholesterol, HDL, Cholesterol, LDL, Diabetes Mellitus, Dyslipidemias, Fasting, </a:t>
            </a:r>
            <a:r>
              <a:rPr lang="en-US" altLang="zh-TW" sz="1200" b="0" i="1" kern="1200" dirty="0" err="1" smtClean="0">
                <a:solidFill>
                  <a:schemeClr val="tx1"/>
                </a:solidFill>
                <a:effectLst/>
                <a:latin typeface="+mn-lt"/>
                <a:ea typeface="+mn-ea"/>
                <a:cs typeface="+mn-cs"/>
              </a:rPr>
              <a:t>Hydroxymethylglutaryl</a:t>
            </a:r>
            <a:r>
              <a:rPr lang="en-US" altLang="zh-TW" sz="1200" b="0" i="1" kern="1200" dirty="0" smtClean="0">
                <a:solidFill>
                  <a:schemeClr val="tx1"/>
                </a:solidFill>
                <a:effectLst/>
                <a:latin typeface="+mn-lt"/>
                <a:ea typeface="+mn-ea"/>
                <a:cs typeface="+mn-cs"/>
              </a:rPr>
              <a:t>-CoA </a:t>
            </a:r>
            <a:r>
              <a:rPr lang="en-US" altLang="zh-TW" sz="1200" b="0" i="1" kern="1200" dirty="0" err="1" smtClean="0">
                <a:solidFill>
                  <a:schemeClr val="tx1"/>
                </a:solidFill>
                <a:effectLst/>
                <a:latin typeface="+mn-lt"/>
                <a:ea typeface="+mn-ea"/>
                <a:cs typeface="+mn-cs"/>
              </a:rPr>
              <a:t>Reductase</a:t>
            </a:r>
            <a:r>
              <a:rPr lang="en-US" altLang="zh-TW" sz="1200" b="0" i="1" kern="1200" dirty="0" smtClean="0">
                <a:solidFill>
                  <a:schemeClr val="tx1"/>
                </a:solidFill>
                <a:effectLst/>
                <a:latin typeface="+mn-lt"/>
                <a:ea typeface="+mn-ea"/>
                <a:cs typeface="+mn-cs"/>
              </a:rPr>
              <a:t> Inhibitors, Hyperlipidemias, Hypertriglyceridemia, Life Style, Lipids, Lipoproteins, HDL, Metabolic Syndrome X, Primary Prevention, Risk Reduction Behavior, Triglycerides</a:t>
            </a:r>
            <a:endParaRPr lang="en-US" altLang="zh-TW" sz="1200" b="0" i="0" kern="1200" dirty="0" smtClean="0">
              <a:solidFill>
                <a:schemeClr val="tx1"/>
              </a:solidFill>
              <a:effectLst/>
              <a:latin typeface="+mn-lt"/>
              <a:ea typeface="+mn-ea"/>
              <a:cs typeface="+mn-cs"/>
            </a:endParaRPr>
          </a:p>
          <a:p>
            <a:r>
              <a:rPr lang="en-US" altLang="zh-TW" sz="1200" b="0" i="0" kern="1200" dirty="0" smtClean="0">
                <a:solidFill>
                  <a:schemeClr val="tx1"/>
                </a:solidFill>
                <a:effectLst/>
                <a:latin typeface="+mn-lt"/>
                <a:ea typeface="+mn-ea"/>
                <a:cs typeface="+mn-cs"/>
              </a:rPr>
              <a:t>- See more at: https://www.acc.org/latest-in-cardiology/ten-points-to-remember/2016/03/09/12/16/fasting-or-nonfasting-lipid-measurements#sthash.2kGGWJbF.dpuf</a:t>
            </a:r>
            <a:endParaRPr lang="zh-TW" altLang="en-US" dirty="0"/>
          </a:p>
        </p:txBody>
      </p:sp>
      <p:sp>
        <p:nvSpPr>
          <p:cNvPr id="4" name="投影片編號版面配置區 3"/>
          <p:cNvSpPr>
            <a:spLocks noGrp="1"/>
          </p:cNvSpPr>
          <p:nvPr>
            <p:ph type="sldNum" sz="quarter" idx="10"/>
          </p:nvPr>
        </p:nvSpPr>
        <p:spPr/>
        <p:txBody>
          <a:bodyPr/>
          <a:lstStyle/>
          <a:p>
            <a:fld id="{B68CF7AD-CB54-4BBC-B96A-C89C80E868E7}" type="slidenum">
              <a:rPr lang="zh-TW" altLang="en-US" smtClean="0"/>
              <a:t>2</a:t>
            </a:fld>
            <a:endParaRPr lang="zh-TW" altLang="en-US"/>
          </a:p>
        </p:txBody>
      </p:sp>
    </p:spTree>
    <p:extLst>
      <p:ext uri="{BB962C8B-B14F-4D97-AF65-F5344CB8AC3E}">
        <p14:creationId xmlns:p14="http://schemas.microsoft.com/office/powerpoint/2010/main" val="1060260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b="0" i="0" kern="1200" dirty="0" smtClean="0">
                <a:solidFill>
                  <a:schemeClr val="tx1"/>
                </a:solidFill>
                <a:effectLst/>
                <a:latin typeface="+mn-lt"/>
                <a:ea typeface="+mn-ea"/>
                <a:cs typeface="+mn-cs"/>
              </a:rPr>
              <a:t>Fasting or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a:t>
            </a:r>
          </a:p>
          <a:p>
            <a:r>
              <a:rPr lang="en-US" altLang="zh-TW" sz="1200" b="1" i="0" kern="1200" dirty="0" smtClean="0">
                <a:solidFill>
                  <a:schemeClr val="tx1"/>
                </a:solidFill>
                <a:effectLst/>
                <a:latin typeface="+mn-lt"/>
                <a:ea typeface="+mn-ea"/>
                <a:cs typeface="+mn-cs"/>
              </a:rPr>
              <a:t>Mar 09, 2016   |  </a:t>
            </a:r>
            <a:r>
              <a:rPr lang="en-US" altLang="zh-TW" sz="1200" b="1" i="0" u="none" strike="noStrike" kern="1200" dirty="0" smtClean="0">
                <a:solidFill>
                  <a:schemeClr val="tx1"/>
                </a:solidFill>
                <a:effectLst/>
                <a:latin typeface="+mn-lt"/>
                <a:ea typeface="+mn-ea"/>
                <a:cs typeface="+mn-cs"/>
                <a:hlinkClick r:id="rId3"/>
              </a:rPr>
              <a:t>Elizabeth A. Jackson, MD, FACC</a:t>
            </a:r>
            <a:r>
              <a:rPr lang="zh-TW" altLang="en-US" sz="1200" b="1"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Share via: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 </a:t>
            </a:r>
            <a:r>
              <a:rPr lang="en-US" altLang="zh-TW" sz="1200" b="0" i="0" u="none" strike="noStrike" kern="1200" dirty="0" smtClean="0">
                <a:solidFill>
                  <a:schemeClr val="tx1"/>
                </a:solidFill>
                <a:effectLst/>
                <a:latin typeface="+mn-lt"/>
                <a:ea typeface="+mn-ea"/>
                <a:cs typeface="+mn-cs"/>
              </a:rPr>
              <a:t> </a:t>
            </a:r>
            <a:endParaRPr lang="en-US" altLang="zh-TW" sz="1200" b="0" i="0" kern="1200" dirty="0" smtClean="0">
              <a:solidFill>
                <a:schemeClr val="tx1"/>
              </a:solidFill>
              <a:effectLst/>
              <a:latin typeface="+mn-lt"/>
              <a:ea typeface="+mn-ea"/>
              <a:cs typeface="+mn-cs"/>
            </a:endParaRPr>
          </a:p>
          <a:p>
            <a:r>
              <a:rPr lang="en-US" altLang="zh-TW" sz="1200" b="0" i="0" kern="1200" dirty="0" smtClean="0">
                <a:solidFill>
                  <a:schemeClr val="tx1"/>
                </a:solidFill>
                <a:effectLst/>
                <a:latin typeface="+mn-lt"/>
                <a:ea typeface="+mn-ea"/>
                <a:cs typeface="+mn-cs"/>
              </a:rPr>
              <a:t>Print</a:t>
            </a:r>
          </a:p>
          <a:p>
            <a:r>
              <a:rPr lang="en-US" altLang="zh-TW" sz="1200" b="0" i="0" kern="1200" dirty="0" smtClean="0">
                <a:solidFill>
                  <a:schemeClr val="tx1"/>
                </a:solidFill>
                <a:effectLst/>
                <a:latin typeface="+mn-lt"/>
                <a:ea typeface="+mn-ea"/>
                <a:cs typeface="+mn-cs"/>
              </a:rPr>
              <a:t>Font Size A </a:t>
            </a:r>
            <a:r>
              <a:rPr lang="en-US" altLang="zh-TW" sz="1200" b="0" i="0" kern="1200" dirty="0" err="1" smtClean="0">
                <a:solidFill>
                  <a:schemeClr val="tx1"/>
                </a:solidFill>
                <a:effectLst/>
                <a:latin typeface="+mn-lt"/>
                <a:ea typeface="+mn-ea"/>
                <a:cs typeface="+mn-cs"/>
              </a:rPr>
              <a:t>A</a:t>
            </a:r>
            <a:r>
              <a:rPr lang="en-US" altLang="zh-TW" sz="1200" b="0" i="0" kern="1200" dirty="0" smtClean="0">
                <a:solidFill>
                  <a:schemeClr val="tx1"/>
                </a:solidFill>
                <a:effectLst/>
                <a:latin typeface="+mn-lt"/>
                <a:ea typeface="+mn-ea"/>
                <a:cs typeface="+mn-cs"/>
              </a:rPr>
              <a:t> </a:t>
            </a:r>
            <a:r>
              <a:rPr lang="en-US" altLang="zh-TW" sz="1200" b="0" i="0" kern="1200" dirty="0" err="1" smtClean="0">
                <a:solidFill>
                  <a:schemeClr val="tx1"/>
                </a:solidFill>
                <a:effectLst/>
                <a:latin typeface="+mn-lt"/>
                <a:ea typeface="+mn-ea"/>
                <a:cs typeface="+mn-cs"/>
              </a:rPr>
              <a:t>A</a:t>
            </a:r>
            <a:endParaRPr lang="en-US" altLang="zh-TW" sz="1200" b="0" i="0" kern="1200" dirty="0" smtClean="0">
              <a:solidFill>
                <a:schemeClr val="tx1"/>
              </a:solidFill>
              <a:effectLst/>
              <a:latin typeface="+mn-lt"/>
              <a:ea typeface="+mn-ea"/>
              <a:cs typeface="+mn-cs"/>
            </a:endParaRPr>
          </a:p>
          <a:p>
            <a:r>
              <a:rPr lang="en-US" altLang="zh-TW" dirty="0" err="1" smtClean="0"/>
              <a:t>Authors:Driver</a:t>
            </a:r>
            <a:r>
              <a:rPr lang="en-US" altLang="zh-TW" dirty="0" smtClean="0"/>
              <a:t> SL, Martin SS, </a:t>
            </a:r>
            <a:r>
              <a:rPr lang="en-US" altLang="zh-TW" dirty="0" err="1" smtClean="0"/>
              <a:t>Gluckman</a:t>
            </a:r>
            <a:r>
              <a:rPr lang="en-US" altLang="zh-TW" dirty="0" smtClean="0"/>
              <a:t> TJ, Clary JM, Blumenthal RS, Stone </a:t>
            </a:r>
            <a:r>
              <a:rPr lang="en-US" altLang="zh-TW" dirty="0" err="1" smtClean="0"/>
              <a:t>NJ.Citation:</a:t>
            </a:r>
            <a:r>
              <a:rPr lang="en-US" altLang="zh-TW" sz="1200" u="none" strike="noStrike" kern="1200" dirty="0" err="1" smtClean="0">
                <a:solidFill>
                  <a:schemeClr val="tx1"/>
                </a:solidFill>
                <a:effectLst/>
                <a:latin typeface="+mn-lt"/>
                <a:ea typeface="+mn-ea"/>
                <a:cs typeface="+mn-cs"/>
                <a:hlinkClick r:id="rId4"/>
              </a:rPr>
              <a:t>Fasting</a:t>
            </a:r>
            <a:r>
              <a:rPr lang="en-US" altLang="zh-TW" sz="1200" u="none" strike="noStrike" kern="1200" dirty="0" smtClean="0">
                <a:solidFill>
                  <a:schemeClr val="tx1"/>
                </a:solidFill>
                <a:effectLst/>
                <a:latin typeface="+mn-lt"/>
                <a:ea typeface="+mn-ea"/>
                <a:cs typeface="+mn-cs"/>
                <a:hlinkClick r:id="rId4"/>
              </a:rPr>
              <a:t> or </a:t>
            </a:r>
            <a:r>
              <a:rPr lang="en-US" altLang="zh-TW" sz="1200" u="none" strike="noStrike" kern="1200" dirty="0" err="1" smtClean="0">
                <a:solidFill>
                  <a:schemeClr val="tx1"/>
                </a:solidFill>
                <a:effectLst/>
                <a:latin typeface="+mn-lt"/>
                <a:ea typeface="+mn-ea"/>
                <a:cs typeface="+mn-cs"/>
                <a:hlinkClick r:id="rId4"/>
              </a:rPr>
              <a:t>Nonfasting</a:t>
            </a:r>
            <a:r>
              <a:rPr lang="en-US" altLang="zh-TW" sz="1200" u="none" strike="noStrike" kern="1200" dirty="0" smtClean="0">
                <a:solidFill>
                  <a:schemeClr val="tx1"/>
                </a:solidFill>
                <a:effectLst/>
                <a:latin typeface="+mn-lt"/>
                <a:ea typeface="+mn-ea"/>
                <a:cs typeface="+mn-cs"/>
                <a:hlinkClick r:id="rId4"/>
              </a:rPr>
              <a:t> Lipid Measurements: It Depends on the Question. </a:t>
            </a:r>
            <a:r>
              <a:rPr lang="en-US" altLang="zh-TW" sz="1200" i="1" u="none" strike="noStrike" kern="1200" dirty="0" smtClean="0">
                <a:solidFill>
                  <a:schemeClr val="tx1"/>
                </a:solidFill>
                <a:effectLst/>
                <a:latin typeface="+mn-lt"/>
                <a:ea typeface="+mn-ea"/>
                <a:cs typeface="+mn-cs"/>
                <a:hlinkClick r:id="rId4"/>
              </a:rPr>
              <a:t>J Am </a:t>
            </a:r>
            <a:r>
              <a:rPr lang="en-US" altLang="zh-TW" sz="1200" i="1" u="none" strike="noStrike" kern="1200" dirty="0" err="1" smtClean="0">
                <a:solidFill>
                  <a:schemeClr val="tx1"/>
                </a:solidFill>
                <a:effectLst/>
                <a:latin typeface="+mn-lt"/>
                <a:ea typeface="+mn-ea"/>
                <a:cs typeface="+mn-cs"/>
                <a:hlinkClick r:id="rId4"/>
              </a:rPr>
              <a:t>Coll</a:t>
            </a:r>
            <a:r>
              <a:rPr lang="en-US" altLang="zh-TW" sz="1200" i="1" u="none" strike="noStrike" kern="1200" dirty="0" smtClean="0">
                <a:solidFill>
                  <a:schemeClr val="tx1"/>
                </a:solidFill>
                <a:effectLst/>
                <a:latin typeface="+mn-lt"/>
                <a:ea typeface="+mn-ea"/>
                <a:cs typeface="+mn-cs"/>
                <a:hlinkClick r:id="rId4"/>
              </a:rPr>
              <a:t> </a:t>
            </a:r>
            <a:r>
              <a:rPr lang="en-US" altLang="zh-TW" sz="1200" i="1" u="none" strike="noStrike" kern="1200" dirty="0" err="1" smtClean="0">
                <a:solidFill>
                  <a:schemeClr val="tx1"/>
                </a:solidFill>
                <a:effectLst/>
                <a:latin typeface="+mn-lt"/>
                <a:ea typeface="+mn-ea"/>
                <a:cs typeface="+mn-cs"/>
                <a:hlinkClick r:id="rId4"/>
              </a:rPr>
              <a:t>Cardiol</a:t>
            </a:r>
            <a:r>
              <a:rPr lang="en-US" altLang="zh-TW" sz="1200" u="none" strike="noStrike" kern="1200" dirty="0" smtClean="0">
                <a:solidFill>
                  <a:schemeClr val="tx1"/>
                </a:solidFill>
                <a:effectLst/>
                <a:latin typeface="+mn-lt"/>
                <a:ea typeface="+mn-ea"/>
                <a:cs typeface="+mn-cs"/>
                <a:hlinkClick r:id="rId4"/>
              </a:rPr>
              <a:t> 2016;67:1227-1234.</a:t>
            </a:r>
            <a:r>
              <a:rPr lang="en-US" altLang="zh-TW" sz="1200" b="0" i="0" kern="1200" dirty="0" smtClean="0">
                <a:solidFill>
                  <a:schemeClr val="tx1"/>
                </a:solidFill>
                <a:effectLst/>
                <a:latin typeface="+mn-lt"/>
                <a:ea typeface="+mn-ea"/>
                <a:cs typeface="+mn-cs"/>
              </a:rPr>
              <a:t>The following are key points to remember about when and whether to take fasting or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a:t>
            </a:r>
          </a:p>
          <a:p>
            <a:r>
              <a:rPr lang="en-US" altLang="zh-TW" sz="1200" b="0" i="0" kern="1200" dirty="0" smtClean="0">
                <a:solidFill>
                  <a:schemeClr val="tx1"/>
                </a:solidFill>
                <a:effectLst/>
                <a:latin typeface="+mn-lt"/>
                <a:ea typeface="+mn-ea"/>
                <a:cs typeface="+mn-cs"/>
              </a:rPr>
              <a:t>Measurement of lipids has traditionally been recommended to be when the patient is fasting. With current guidelines, low-density lipoprotein (LDL) cholesterol values may not be needed for some clinical scenarios. For several risk estimators, LDL is not included, but rather total cholesterol and high-density lipoprotein (HDL) cholesterol, both of which vary little between the fasting and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state. Therefore, in the estimation of initial risk among the primary prevention patients who are not on lipid-lowering therapy,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lipid measurements would be acceptable.</a:t>
            </a:r>
          </a:p>
          <a:p>
            <a:r>
              <a:rPr lang="en-US" altLang="zh-TW" sz="1200" b="0" i="0" kern="1200" dirty="0" smtClean="0">
                <a:solidFill>
                  <a:schemeClr val="tx1"/>
                </a:solidFill>
                <a:effectLst/>
                <a:latin typeface="+mn-lt"/>
                <a:ea typeface="+mn-ea"/>
                <a:cs typeface="+mn-cs"/>
              </a:rPr>
              <a:t>The screening and follow-up of patients with a family history of genetic (familial) hyperlipidemia and/or premature atherosclerotic cardiovascular disease (ASCVD) is recommended. An LDL cholesterol &gt;190 mg/dl is the most common result suggestive of familial hyperlipidemia. Thus, a fasting measure is recommended.</a:t>
            </a:r>
          </a:p>
          <a:p>
            <a:r>
              <a:rPr lang="en-US" altLang="zh-TW" sz="1200" b="0" i="0" kern="1200" dirty="0" smtClean="0">
                <a:solidFill>
                  <a:schemeClr val="tx1"/>
                </a:solidFill>
                <a:effectLst/>
                <a:latin typeface="+mn-lt"/>
                <a:ea typeface="+mn-ea"/>
                <a:cs typeface="+mn-cs"/>
              </a:rPr>
              <a:t>Assessment of metabolic parameters which define metabolic syndrome can assist the provider and patient to initiate changes, in particular lifestyle changes, which reduce risk of diabetes and CVD. Ideally, measurement of lipids such as triglycerides (a criterion of the metabolic syndrome) is recommended to be measured in the fasting state. However,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measures including triglycerides &gt;200 mg/dl and a low HDL (40 mg/dl in men or &lt;50 mg/dl in women), in the setting of a hemoglobin A1c &gt;5.6% would be consistent with traditional metabolic criteria and thus allow for </a:t>
            </a:r>
            <a:r>
              <a:rPr lang="en-US" altLang="zh-TW" sz="1200" b="0" i="0" kern="1200" dirty="0" err="1" smtClean="0">
                <a:solidFill>
                  <a:schemeClr val="tx1"/>
                </a:solidFill>
                <a:effectLst/>
                <a:latin typeface="+mn-lt"/>
                <a:ea typeface="+mn-ea"/>
                <a:cs typeface="+mn-cs"/>
              </a:rPr>
              <a:t>theraputic</a:t>
            </a:r>
            <a:r>
              <a:rPr lang="en-US" altLang="zh-TW" sz="1200" b="0" i="0" kern="1200" dirty="0" smtClean="0">
                <a:solidFill>
                  <a:schemeClr val="tx1"/>
                </a:solidFill>
                <a:effectLst/>
                <a:latin typeface="+mn-lt"/>
                <a:ea typeface="+mn-ea"/>
                <a:cs typeface="+mn-cs"/>
              </a:rPr>
              <a:t> interventions to begin soon after results are measured. Thus, the authors of the commentary recommend that for the assessment of metabolic syndrome,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would be acceptable.</a:t>
            </a:r>
          </a:p>
          <a:p>
            <a:r>
              <a:rPr lang="en-US" altLang="zh-TW" sz="1200" b="0" i="0" kern="1200" dirty="0" smtClean="0">
                <a:solidFill>
                  <a:schemeClr val="tx1"/>
                </a:solidFill>
                <a:effectLst/>
                <a:latin typeface="+mn-lt"/>
                <a:ea typeface="+mn-ea"/>
                <a:cs typeface="+mn-cs"/>
              </a:rPr>
              <a:t>In a recent statement on hypertriglyceridemia, the American Heart Association suggested that providers could use </a:t>
            </a:r>
            <a:r>
              <a:rPr lang="en-US" altLang="zh-TW" sz="1200" b="0" i="0" kern="1200" dirty="0" err="1" smtClean="0">
                <a:solidFill>
                  <a:schemeClr val="tx1"/>
                </a:solidFill>
                <a:effectLst/>
                <a:latin typeface="+mn-lt"/>
                <a:ea typeface="+mn-ea"/>
                <a:cs typeface="+mn-cs"/>
              </a:rPr>
              <a:t>nonfasting</a:t>
            </a:r>
            <a:r>
              <a:rPr lang="en-US" altLang="zh-TW" sz="1200" b="0" i="0" kern="1200" dirty="0" smtClean="0">
                <a:solidFill>
                  <a:schemeClr val="tx1"/>
                </a:solidFill>
                <a:effectLst/>
                <a:latin typeface="+mn-lt"/>
                <a:ea typeface="+mn-ea"/>
                <a:cs typeface="+mn-cs"/>
              </a:rPr>
              <a:t> triglycerides &gt;200 mg/dl to identify </a:t>
            </a:r>
            <a:r>
              <a:rPr lang="en-US" altLang="zh-TW" sz="1200" b="0" i="0" kern="1200" dirty="0" err="1" smtClean="0">
                <a:solidFill>
                  <a:schemeClr val="tx1"/>
                </a:solidFill>
                <a:effectLst/>
                <a:latin typeface="+mn-lt"/>
                <a:ea typeface="+mn-ea"/>
                <a:cs typeface="+mn-cs"/>
              </a:rPr>
              <a:t>hypertriglyceridemic</a:t>
            </a:r>
            <a:r>
              <a:rPr lang="en-US" altLang="zh-TW" sz="1200" b="0" i="0" kern="1200" dirty="0" smtClean="0">
                <a:solidFill>
                  <a:schemeClr val="tx1"/>
                </a:solidFill>
                <a:effectLst/>
                <a:latin typeface="+mn-lt"/>
                <a:ea typeface="+mn-ea"/>
                <a:cs typeface="+mn-cs"/>
              </a:rPr>
              <a:t> states. In most cases, when an elevated result is observed, then a repeat fasting triglyceride can be measured in 2-4 weeks. In the cases when extreme levels are observed, for example approximately 1000 mg/dl, there is no need for repeat of fasting lipids prior to treatment.</a:t>
            </a:r>
          </a:p>
          <a:p>
            <a:r>
              <a:rPr lang="en-US" altLang="zh-TW" sz="1200" b="0" i="0" kern="1200" dirty="0" smtClean="0">
                <a:solidFill>
                  <a:schemeClr val="tx1"/>
                </a:solidFill>
                <a:effectLst/>
                <a:latin typeface="+mn-lt"/>
                <a:ea typeface="+mn-ea"/>
                <a:cs typeface="+mn-cs"/>
              </a:rPr>
              <a:t>Patients with pancreatitis should have a fasting lipid profile checked to assess for a triglyceride level &gt;500 mg/dl. Patients at risk for hypertriglyceridemia include those with human immunodeficiency virus treated with antiretroviral therapy, patients treated with long-term steroids, patients with a family history of hypertriglyceridemia or visceral adiposity who are starting an oral contraceptive or hormone replacement therapy, and women who are planning to get pregnant.</a:t>
            </a:r>
          </a:p>
          <a:p>
            <a:r>
              <a:rPr lang="en-US" altLang="zh-TW" sz="1200" b="0" i="0" kern="1200" dirty="0" smtClean="0">
                <a:solidFill>
                  <a:schemeClr val="tx1"/>
                </a:solidFill>
                <a:effectLst/>
                <a:latin typeface="+mn-lt"/>
                <a:ea typeface="+mn-ea"/>
                <a:cs typeface="+mn-cs"/>
              </a:rPr>
              <a:t>For the patient currently treated with lipid-lowering therapies, assessment of factors including diet, physical activity, smoking status, blood pressure, and glucose are important modifiable components of CVD risk, beyond LDL levels. Moderate- and high-intensity statin therapy generally results in a relative risk reduction of 20% per 1 </a:t>
            </a:r>
            <a:r>
              <a:rPr lang="en-US" altLang="zh-TW" sz="1200" b="0" i="0" kern="1200" dirty="0" err="1" smtClean="0">
                <a:solidFill>
                  <a:schemeClr val="tx1"/>
                </a:solidFill>
                <a:effectLst/>
                <a:latin typeface="+mn-lt"/>
                <a:ea typeface="+mn-ea"/>
                <a:cs typeface="+mn-cs"/>
              </a:rPr>
              <a:t>mmol</a:t>
            </a:r>
            <a:r>
              <a:rPr lang="en-US" altLang="zh-TW" sz="1200" b="0" i="0" kern="1200" dirty="0" smtClean="0">
                <a:solidFill>
                  <a:schemeClr val="tx1"/>
                </a:solidFill>
                <a:effectLst/>
                <a:latin typeface="+mn-lt"/>
                <a:ea typeface="+mn-ea"/>
                <a:cs typeface="+mn-cs"/>
              </a:rPr>
              <a:t>/L (39 mg/dl) of LDL lowering. </a:t>
            </a:r>
            <a:r>
              <a:rPr lang="en-US" altLang="zh-TW" sz="1200" b="0" i="0" kern="1200" dirty="0" err="1" smtClean="0">
                <a:solidFill>
                  <a:schemeClr val="tx1"/>
                </a:solidFill>
                <a:effectLst/>
                <a:latin typeface="+mn-lt"/>
                <a:ea typeface="+mn-ea"/>
                <a:cs typeface="+mn-cs"/>
              </a:rPr>
              <a:t>Comparision</a:t>
            </a:r>
            <a:r>
              <a:rPr lang="en-US" altLang="zh-TW" sz="1200" b="0" i="0" kern="1200" dirty="0" smtClean="0">
                <a:solidFill>
                  <a:schemeClr val="tx1"/>
                </a:solidFill>
                <a:effectLst/>
                <a:latin typeface="+mn-lt"/>
                <a:ea typeface="+mn-ea"/>
                <a:cs typeface="+mn-cs"/>
              </a:rPr>
              <a:t> of LDL levels pre- and post-statin therapy can estimate the relative risk reduction obtained; thus, a fasting measure can be recommended.</a:t>
            </a:r>
          </a:p>
          <a:p>
            <a:r>
              <a:rPr lang="en-US" altLang="zh-TW" sz="1200" b="0" i="0" kern="1200" dirty="0" smtClean="0">
                <a:solidFill>
                  <a:schemeClr val="tx1"/>
                </a:solidFill>
                <a:effectLst/>
                <a:latin typeface="+mn-lt"/>
                <a:ea typeface="+mn-ea"/>
                <a:cs typeface="+mn-cs"/>
              </a:rPr>
              <a:t>A fasting lipid profile among treated patients provides prognostic value with regard to risk for statin-induced diabetes, as a triglyceride level &lt;150 mg/dl is associated with a lower risk of diabetes. Prognostic value is also present with lower treated LDL with regard to acute coronary syndrome incidence.</a:t>
            </a:r>
          </a:p>
          <a:p>
            <a:r>
              <a:rPr lang="en-US" altLang="zh-TW" sz="1200" b="0" i="0" kern="1200" dirty="0" smtClean="0">
                <a:solidFill>
                  <a:schemeClr val="tx1"/>
                </a:solidFill>
                <a:effectLst/>
                <a:latin typeface="+mn-lt"/>
                <a:ea typeface="+mn-ea"/>
                <a:cs typeface="+mn-cs"/>
              </a:rPr>
              <a:t>Adherence to therapy is important for all treated patients. Providing patients with a review of the trends over time in their lipid profile allows for a discussion of the risk reduction afforded with lower LDL and non-HDL levels. Even among those in whom the clinician does not have pretreatment values, assessment of fasting lipids can allow for detection of changes related to adherence for statins and/or lifestyle factors. Thus, a fasting measure is recommended.</a:t>
            </a:r>
          </a:p>
          <a:p>
            <a:r>
              <a:rPr lang="en-US" altLang="zh-TW" sz="1200" b="0" i="0" kern="1200" dirty="0" smtClean="0">
                <a:solidFill>
                  <a:schemeClr val="tx1"/>
                </a:solidFill>
                <a:effectLst/>
                <a:latin typeface="+mn-lt"/>
                <a:ea typeface="+mn-ea"/>
                <a:cs typeface="+mn-cs"/>
              </a:rPr>
              <a:t>- See more at: https://www.acc.org/latest-in-cardiology/ten-points-to-remember/2016/03/09/12/16/fasting-or-nonfasting-lipid-measurements#sthash.2kGGWJbF.dpuf</a:t>
            </a:r>
            <a:endParaRPr lang="zh-TW" altLang="en-US" dirty="0"/>
          </a:p>
        </p:txBody>
      </p:sp>
      <p:sp>
        <p:nvSpPr>
          <p:cNvPr id="4" name="投影片編號版面配置區 3"/>
          <p:cNvSpPr>
            <a:spLocks noGrp="1"/>
          </p:cNvSpPr>
          <p:nvPr>
            <p:ph type="sldNum" sz="quarter" idx="10"/>
          </p:nvPr>
        </p:nvSpPr>
        <p:spPr/>
        <p:txBody>
          <a:bodyPr/>
          <a:lstStyle/>
          <a:p>
            <a:fld id="{B68CF7AD-CB54-4BBC-B96A-C89C80E868E7}" type="slidenum">
              <a:rPr lang="zh-TW" altLang="en-US" smtClean="0"/>
              <a:t>3</a:t>
            </a:fld>
            <a:endParaRPr lang="zh-TW" altLang="en-US"/>
          </a:p>
        </p:txBody>
      </p:sp>
    </p:spTree>
    <p:extLst>
      <p:ext uri="{BB962C8B-B14F-4D97-AF65-F5344CB8AC3E}">
        <p14:creationId xmlns:p14="http://schemas.microsoft.com/office/powerpoint/2010/main" val="1619772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3">
        <a:schemeClr val="bg1"/>
      </p:bgRef>
    </p:bg>
    <p:spTree>
      <p:nvGrpSpPr>
        <p:cNvPr id="1" name=""/>
        <p:cNvGrpSpPr/>
        <p:nvPr/>
      </p:nvGrpSpPr>
      <p:grpSpPr>
        <a:xfrm>
          <a:off x="0" y="0"/>
          <a:ext cx="0" cy="0"/>
          <a:chOff x="0" y="0"/>
          <a:chExt cx="0" cy="0"/>
        </a:xfrm>
      </p:grpSpPr>
      <p:sp>
        <p:nvSpPr>
          <p:cNvPr id="12" name="矩形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圓角矩形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副標題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17" name="頁尾版面配置區 16"/>
          <p:cNvSpPr>
            <a:spLocks noGrp="1"/>
          </p:cNvSpPr>
          <p:nvPr>
            <p:ph type="ftr" sz="quarter" idx="11"/>
          </p:nvPr>
        </p:nvSpPr>
        <p:spPr/>
        <p:txBody>
          <a:bodyPr/>
          <a:lstStyle/>
          <a:p>
            <a:endParaRPr lang="zh-TW" altLang="en-US"/>
          </a:p>
        </p:txBody>
      </p:sp>
      <p:sp>
        <p:nvSpPr>
          <p:cNvPr id="29" name="投影片編號版面配置區 28"/>
          <p:cNvSpPr>
            <a:spLocks noGrp="1"/>
          </p:cNvSpPr>
          <p:nvPr>
            <p:ph type="sldNum" sz="quarter" idx="12"/>
          </p:nvPr>
        </p:nvSpPr>
        <p:spPr/>
        <p:txBody>
          <a:bodyPr lIns="0" tIns="0" rIns="0" bIns="0">
            <a:noAutofit/>
          </a:bodyPr>
          <a:lstStyle>
            <a:lvl1pPr>
              <a:defRPr sz="1400">
                <a:solidFill>
                  <a:srgbClr val="FFFFFF"/>
                </a:solidFill>
              </a:defRPr>
            </a:lvl1pPr>
          </a:lstStyle>
          <a:p>
            <a:fld id="{DA525716-182D-4DB7-AEB4-D1A60B48D00F}" type="slidenum">
              <a:rPr lang="zh-TW" altLang="en-US" smtClean="0"/>
              <a:t>‹#›</a:t>
            </a:fld>
            <a:endParaRPr lang="zh-TW" altLang="en-US"/>
          </a:p>
        </p:txBody>
      </p:sp>
      <p:sp>
        <p:nvSpPr>
          <p:cNvPr id="7" name="矩形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標題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zh-TW" altLang="en-US" smtClean="0"/>
              <a:t>按一下以編輯母片標題樣式</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4" name="日期版面配置區 3"/>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A525716-182D-4DB7-AEB4-D1A60B48D00F}" type="slidenum">
              <a:rPr lang="zh-TW" altLang="en-US" smtClean="0"/>
              <a:t>‹#›</a:t>
            </a:fld>
            <a:endParaRPr lang="zh-TW" altLang="en-US"/>
          </a:p>
        </p:txBody>
      </p:sp>
      <p:sp>
        <p:nvSpPr>
          <p:cNvPr id="8" name="內容版面配置區 7"/>
          <p:cNvSpPr>
            <a:spLocks noGrp="1"/>
          </p:cNvSpPr>
          <p:nvPr>
            <p:ph sz="quarter" idx="1"/>
          </p:nvPr>
        </p:nvSpPr>
        <p:spPr>
          <a:xfrm>
            <a:off x="914400" y="1447800"/>
            <a:ext cx="7772400" cy="45720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Ref idx="1003">
        <a:schemeClr val="bg1"/>
      </p:bgRef>
    </p:bg>
    <p:spTree>
      <p:nvGrpSpPr>
        <p:cNvPr id="1" name=""/>
        <p:cNvGrpSpPr/>
        <p:nvPr/>
      </p:nvGrpSpPr>
      <p:grpSpPr>
        <a:xfrm>
          <a:off x="0" y="0"/>
          <a:ext cx="0" cy="0"/>
          <a:chOff x="0" y="0"/>
          <a:chExt cx="0" cy="0"/>
        </a:xfrm>
      </p:grpSpPr>
      <p:sp>
        <p:nvSpPr>
          <p:cNvPr id="11" name="矩形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圓角矩形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722313" y="952500"/>
            <a:ext cx="7772400" cy="1362075"/>
          </a:xfrm>
        </p:spPr>
        <p:txBody>
          <a:bodyPr anchor="b" anchorCtr="0"/>
          <a:lstStyle>
            <a:lvl1pPr algn="l">
              <a:buNone/>
              <a:defRPr sz="4000" b="0" cap="none"/>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5" name="頁尾版面配置區 4"/>
          <p:cNvSpPr>
            <a:spLocks noGrp="1"/>
          </p:cNvSpPr>
          <p:nvPr>
            <p:ph type="ftr" sz="quarter" idx="11"/>
          </p:nvPr>
        </p:nvSpPr>
        <p:spPr>
          <a:xfrm>
            <a:off x="800100" y="6172200"/>
            <a:ext cx="4000500" cy="457200"/>
          </a:xfrm>
        </p:spPr>
        <p:txBody>
          <a:bodyPr/>
          <a:lstStyle/>
          <a:p>
            <a:endParaRPr lang="zh-TW" altLang="en-US"/>
          </a:p>
        </p:txBody>
      </p:sp>
      <p:sp>
        <p:nvSpPr>
          <p:cNvPr id="7" name="矩形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矩形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矩形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投影片編號版面配置區 5"/>
          <p:cNvSpPr>
            <a:spLocks noGrp="1"/>
          </p:cNvSpPr>
          <p:nvPr>
            <p:ph type="sldNum" sz="quarter" idx="12"/>
          </p:nvPr>
        </p:nvSpPr>
        <p:spPr>
          <a:xfrm>
            <a:off x="146304" y="6208776"/>
            <a:ext cx="457200" cy="457200"/>
          </a:xfrm>
        </p:spPr>
        <p:txBody>
          <a:bodyPr/>
          <a:lstStyle/>
          <a:p>
            <a:fld id="{DA525716-182D-4DB7-AEB4-D1A60B48D00F}" type="slidenum">
              <a:rPr lang="zh-TW" altLang="en-US" smtClean="0"/>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A525716-182D-4DB7-AEB4-D1A60B48D00F}" type="slidenum">
              <a:rPr lang="zh-TW" altLang="en-US" smtClean="0"/>
              <a:t>‹#›</a:t>
            </a:fld>
            <a:endParaRPr lang="zh-TW" altLang="en-US"/>
          </a:p>
        </p:txBody>
      </p:sp>
      <p:sp>
        <p:nvSpPr>
          <p:cNvPr id="9" name="內容版面配置區 8"/>
          <p:cNvSpPr>
            <a:spLocks noGrp="1"/>
          </p:cNvSpPr>
          <p:nvPr>
            <p:ph sz="quarter" idx="1"/>
          </p:nvPr>
        </p:nvSpPr>
        <p:spPr>
          <a:xfrm>
            <a:off x="914400" y="1447800"/>
            <a:ext cx="3749040" cy="45720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933950" y="1447800"/>
            <a:ext cx="3749040" cy="45720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914400" y="273050"/>
            <a:ext cx="7772400" cy="1143000"/>
          </a:xfrm>
        </p:spPr>
        <p:txBody>
          <a:bodyPr anchor="b" anchorCtr="0"/>
          <a:lstStyle>
            <a:lvl1pPr>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7" name="日期版面配置區 6"/>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DA525716-182D-4DB7-AEB4-D1A60B48D00F}" type="slidenum">
              <a:rPr lang="zh-TW" altLang="en-US" smtClean="0"/>
              <a:t>‹#›</a:t>
            </a:fld>
            <a:endParaRPr lang="zh-TW" altLang="en-US"/>
          </a:p>
        </p:txBody>
      </p:sp>
      <p:sp>
        <p:nvSpPr>
          <p:cNvPr id="11" name="內容版面配置區 10"/>
          <p:cNvSpPr>
            <a:spLocks noGrp="1"/>
          </p:cNvSpPr>
          <p:nvPr>
            <p:ph sz="half" idx="2"/>
          </p:nvPr>
        </p:nvSpPr>
        <p:spPr>
          <a:xfrm>
            <a:off x="914400" y="2247900"/>
            <a:ext cx="3733800" cy="38862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half" idx="4"/>
          </p:nvPr>
        </p:nvSpPr>
        <p:spPr>
          <a:xfrm>
            <a:off x="4953000" y="2247900"/>
            <a:ext cx="3733800" cy="38862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DA525716-182D-4DB7-AEB4-D1A60B48D00F}"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DA525716-182D-4DB7-AEB4-D1A60B48D00F}" type="slidenum">
              <a:rPr lang="zh-TW" altLang="en-US" smtClean="0"/>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8" name="矩形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圓角矩形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914400" y="273050"/>
            <a:ext cx="7772400" cy="1143000"/>
          </a:xfrm>
        </p:spPr>
        <p:txBody>
          <a:bodyPr anchor="b" anchorCtr="0"/>
          <a:lstStyle>
            <a:lvl1pPr algn="l">
              <a:buNone/>
              <a:defRPr sz="4000" b="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5" name="日期版面配置區 4"/>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DA525716-182D-4DB7-AEB4-D1A60B48D00F}" type="slidenum">
              <a:rPr lang="zh-TW" altLang="en-US" smtClean="0"/>
              <a:t>‹#›</a:t>
            </a:fld>
            <a:endParaRPr lang="zh-TW" altLang="en-US"/>
          </a:p>
        </p:txBody>
      </p:sp>
      <p:sp>
        <p:nvSpPr>
          <p:cNvPr id="11" name="內容版面配置區 10"/>
          <p:cNvSpPr>
            <a:spLocks noGrp="1"/>
          </p:cNvSpPr>
          <p:nvPr>
            <p:ph sz="quarter" idx="1"/>
          </p:nvPr>
        </p:nvSpPr>
        <p:spPr>
          <a:xfrm>
            <a:off x="2971800" y="1600200"/>
            <a:ext cx="5715000" cy="4495800"/>
          </a:xfrm>
        </p:spPr>
        <p:txBody>
          <a:bodyPr vert="horz"/>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zh-TW" altLang="en-US" smtClean="0"/>
              <a:t>按一下以編輯母片標題樣式</a:t>
            </a:r>
            <a:endParaRPr kumimoji="0" lang="en-US"/>
          </a:p>
        </p:txBody>
      </p:sp>
      <p:sp>
        <p:nvSpPr>
          <p:cNvPr id="4" name="文字版面配置區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5" name="日期版面配置區 4"/>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6" name="頁尾版面配置區 5"/>
          <p:cNvSpPr>
            <a:spLocks noGrp="1"/>
          </p:cNvSpPr>
          <p:nvPr>
            <p:ph type="ftr" sz="quarter" idx="11"/>
          </p:nvPr>
        </p:nvSpPr>
        <p:spPr>
          <a:xfrm>
            <a:off x="914400" y="6172200"/>
            <a:ext cx="3886200" cy="457200"/>
          </a:xfrm>
        </p:spPr>
        <p:txBody>
          <a:bodyPr/>
          <a:lstStyle/>
          <a:p>
            <a:endParaRPr lang="zh-TW" altLang="en-US"/>
          </a:p>
        </p:txBody>
      </p:sp>
      <p:sp>
        <p:nvSpPr>
          <p:cNvPr id="7" name="投影片編號版面配置區 6"/>
          <p:cNvSpPr>
            <a:spLocks noGrp="1"/>
          </p:cNvSpPr>
          <p:nvPr>
            <p:ph type="sldNum" sz="quarter" idx="12"/>
          </p:nvPr>
        </p:nvSpPr>
        <p:spPr>
          <a:xfrm>
            <a:off x="146304" y="6208776"/>
            <a:ext cx="457200" cy="457200"/>
          </a:xfrm>
        </p:spPr>
        <p:txBody>
          <a:bodyPr/>
          <a:lstStyle/>
          <a:p>
            <a:fld id="{DA525716-182D-4DB7-AEB4-D1A60B48D00F}" type="slidenum">
              <a:rPr lang="zh-TW" altLang="en-US" smtClean="0"/>
              <a:t>‹#›</a:t>
            </a:fld>
            <a:endParaRPr lang="zh-TW" altLang="en-US"/>
          </a:p>
        </p:txBody>
      </p:sp>
      <p:sp>
        <p:nvSpPr>
          <p:cNvPr id="11" name="矩形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矩形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圖片版面配置區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zh-TW" altLang="en-US" smtClean="0"/>
              <a:t>按一下圖示以新增圖片</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A525716-182D-4DB7-AEB4-D1A60B48D00F}"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41"/>
            <a:ext cx="201168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914400" y="274640"/>
            <a:ext cx="55626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DD0FFBB-5585-414F-AB8A-3336D7EF4DF7}" type="datetimeFigureOut">
              <a:rPr lang="zh-TW" altLang="en-US" smtClean="0"/>
              <a:t>2018/5/8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DA525716-182D-4DB7-AEB4-D1A60B48D00F}"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圓角矩形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標題版面配置區 21"/>
          <p:cNvSpPr>
            <a:spLocks noGrp="1"/>
          </p:cNvSpPr>
          <p:nvPr>
            <p:ph type="title"/>
          </p:nvPr>
        </p:nvSpPr>
        <p:spPr>
          <a:xfrm>
            <a:off x="914400" y="274638"/>
            <a:ext cx="7772400" cy="1143000"/>
          </a:xfrm>
          <a:prstGeom prst="rect">
            <a:avLst/>
          </a:prstGeom>
        </p:spPr>
        <p:txBody>
          <a:bodyPr bIns="91440" anchor="b" anchorCtr="0">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D0FFBB-5585-414F-AB8A-3336D7EF4DF7}" type="datetimeFigureOut">
              <a:rPr lang="zh-TW" altLang="en-US" smtClean="0"/>
              <a:t>2018/5/8</a:t>
            </a:fld>
            <a:endParaRPr lang="zh-TW" altLang="en-US"/>
          </a:p>
        </p:txBody>
      </p:sp>
      <p:sp>
        <p:nvSpPr>
          <p:cNvPr id="3" name="頁尾版面配置區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zh-TW" altLang="en-US"/>
          </a:p>
        </p:txBody>
      </p:sp>
      <p:sp>
        <p:nvSpPr>
          <p:cNvPr id="23" name="投影片編號版面配置區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A525716-182D-4DB7-AEB4-D1A60B48D00F}" type="slidenum">
              <a:rPr lang="zh-TW" altLang="en-US" smtClean="0"/>
              <a:t>‹#›</a:t>
            </a:fld>
            <a:endParaRPr lang="zh-TW"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標題 2"/>
          <p:cNvSpPr>
            <a:spLocks noGrp="1"/>
          </p:cNvSpPr>
          <p:nvPr>
            <p:ph type="subTitle" idx="1"/>
          </p:nvPr>
        </p:nvSpPr>
        <p:spPr/>
        <p:txBody>
          <a:bodyPr>
            <a:normAutofit/>
          </a:bodyPr>
          <a:lstStyle/>
          <a:p>
            <a:r>
              <a:rPr lang="en-US" altLang="zh-TW" b="1" dirty="0" smtClean="0">
                <a:solidFill>
                  <a:schemeClr val="tx1"/>
                </a:solidFill>
              </a:rPr>
              <a:t>20170423</a:t>
            </a:r>
          </a:p>
          <a:p>
            <a:r>
              <a:rPr lang="zh-TW" altLang="en-US" b="1" dirty="0" smtClean="0">
                <a:solidFill>
                  <a:schemeClr val="tx1"/>
                </a:solidFill>
              </a:rPr>
              <a:t>璩大維診所</a:t>
            </a:r>
            <a:endParaRPr lang="zh-TW" altLang="en-US" b="1" dirty="0">
              <a:solidFill>
                <a:schemeClr val="tx1"/>
              </a:solidFill>
            </a:endParaRPr>
          </a:p>
        </p:txBody>
      </p:sp>
      <p:sp>
        <p:nvSpPr>
          <p:cNvPr id="2" name="標題 1"/>
          <p:cNvSpPr>
            <a:spLocks noGrp="1"/>
          </p:cNvSpPr>
          <p:nvPr>
            <p:ph type="ctrTitle"/>
          </p:nvPr>
        </p:nvSpPr>
        <p:spPr/>
        <p:txBody>
          <a:bodyPr/>
          <a:lstStyle/>
          <a:p>
            <a:r>
              <a:rPr lang="zh-TW" altLang="en-US" dirty="0" smtClean="0"/>
              <a:t>美國心臟學會</a:t>
            </a:r>
            <a:r>
              <a:rPr lang="en-US" altLang="zh-TW" dirty="0" smtClean="0"/>
              <a:t> 2017 </a:t>
            </a:r>
            <a:r>
              <a:rPr lang="zh-TW" altLang="en-US" dirty="0" smtClean="0"/>
              <a:t>血脂肪指引</a:t>
            </a:r>
            <a:r>
              <a:rPr lang="en-US" altLang="zh-TW" dirty="0" smtClean="0"/>
              <a:t> </a:t>
            </a:r>
            <a:endParaRPr lang="zh-TW" altLang="en-US" dirty="0"/>
          </a:p>
        </p:txBody>
      </p:sp>
    </p:spTree>
    <p:extLst>
      <p:ext uri="{BB962C8B-B14F-4D97-AF65-F5344CB8AC3E}">
        <p14:creationId xmlns:p14="http://schemas.microsoft.com/office/powerpoint/2010/main" val="1017491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smtClean="0"/>
              <a:t>檢驗膽固醇無需空腹，飯後三酸甘油脂標準值已定</a:t>
            </a:r>
            <a:endParaRPr lang="zh-TW" altLang="en-US" dirty="0"/>
          </a:p>
        </p:txBody>
      </p:sp>
      <p:sp>
        <p:nvSpPr>
          <p:cNvPr id="3" name="內容版面配置區 2"/>
          <p:cNvSpPr>
            <a:spLocks noGrp="1"/>
          </p:cNvSpPr>
          <p:nvPr>
            <p:ph sz="quarter" idx="1"/>
          </p:nvPr>
        </p:nvSpPr>
        <p:spPr/>
        <p:txBody>
          <a:bodyPr>
            <a:normAutofit fontScale="85000" lnSpcReduction="10000"/>
          </a:bodyPr>
          <a:lstStyle/>
          <a:p>
            <a:r>
              <a:rPr lang="zh-TW" altLang="en-US" b="1" dirty="0" smtClean="0"/>
              <a:t>說明：正常人一天中有</a:t>
            </a:r>
            <a:r>
              <a:rPr lang="en-US" altLang="zh-TW" b="1" dirty="0" smtClean="0"/>
              <a:t>2/3</a:t>
            </a:r>
            <a:r>
              <a:rPr lang="zh-TW" altLang="en-US" b="1" dirty="0" smtClean="0"/>
              <a:t>時間處於飯後狀態，</a:t>
            </a:r>
            <a:r>
              <a:rPr lang="zh-TW" altLang="en-US" b="1" dirty="0"/>
              <a:t>所以空腹驗血之正當性被質疑</a:t>
            </a:r>
            <a:r>
              <a:rPr lang="zh-TW" altLang="en-US" b="1" dirty="0" smtClean="0"/>
              <a:t>多年後，美國心臟協會發布</a:t>
            </a:r>
            <a:r>
              <a:rPr lang="en-US" altLang="zh-TW" b="1" dirty="0" smtClean="0"/>
              <a:t>:</a:t>
            </a:r>
          </a:p>
          <a:p>
            <a:pPr marL="514350" indent="-514350">
              <a:buFont typeface="+mj-lt"/>
              <a:buAutoNum type="arabicPeriod"/>
            </a:pPr>
            <a:r>
              <a:rPr lang="zh-TW" altLang="en-US" b="1" u="sng" dirty="0"/>
              <a:t>總膽固醇</a:t>
            </a:r>
            <a:r>
              <a:rPr lang="zh-TW" altLang="en-US" b="1" dirty="0"/>
              <a:t>和</a:t>
            </a:r>
            <a:r>
              <a:rPr lang="zh-TW" altLang="en-US" b="1" u="sng" dirty="0"/>
              <a:t>高密度膽固醇</a:t>
            </a:r>
            <a:r>
              <a:rPr lang="zh-TW" altLang="en-US" b="1" dirty="0"/>
              <a:t>不論空腹或飯後驗血均無差異</a:t>
            </a:r>
            <a:r>
              <a:rPr lang="zh-TW" altLang="en-US" b="1" dirty="0" smtClean="0"/>
              <a:t>，所以無需空腹驗血。</a:t>
            </a:r>
            <a:endParaRPr lang="en-US" altLang="zh-TW" b="1" dirty="0" smtClean="0"/>
          </a:p>
          <a:p>
            <a:pPr marL="514350" indent="-514350">
              <a:buFont typeface="+mj-lt"/>
              <a:buAutoNum type="arabicPeriod"/>
            </a:pPr>
            <a:r>
              <a:rPr lang="zh-TW" altLang="en-US" b="1" u="sng" dirty="0" smtClean="0"/>
              <a:t>低</a:t>
            </a:r>
            <a:r>
              <a:rPr lang="zh-TW" altLang="en-US" b="1" u="sng" dirty="0"/>
              <a:t>密度膽固醇</a:t>
            </a:r>
            <a:r>
              <a:rPr lang="zh-TW" altLang="en-US" b="1" dirty="0"/>
              <a:t>在評估腦心血管風險時，亦無需空腹檢驗。</a:t>
            </a:r>
            <a:endParaRPr lang="en-US" altLang="zh-TW" b="1" dirty="0"/>
          </a:p>
          <a:p>
            <a:pPr marL="514350" indent="-514350">
              <a:buFont typeface="+mj-lt"/>
              <a:buAutoNum type="arabicPeriod"/>
            </a:pPr>
            <a:r>
              <a:rPr lang="zh-TW" altLang="en-US" b="1" dirty="0" smtClean="0"/>
              <a:t>空腹</a:t>
            </a:r>
            <a:r>
              <a:rPr lang="zh-TW" altLang="en-US" b="1" u="sng" dirty="0" smtClean="0"/>
              <a:t>三酸甘油脂</a:t>
            </a:r>
            <a:r>
              <a:rPr lang="zh-TW" altLang="en-US" b="1" dirty="0" smtClean="0"/>
              <a:t>標準仍應低於</a:t>
            </a:r>
            <a:r>
              <a:rPr lang="en-US" altLang="zh-TW" b="1" dirty="0" smtClean="0"/>
              <a:t>150  mg/dl</a:t>
            </a:r>
            <a:r>
              <a:rPr lang="zh-TW" altLang="en-US" b="1" dirty="0" smtClean="0"/>
              <a:t>，飯後</a:t>
            </a:r>
            <a:r>
              <a:rPr lang="zh-TW" altLang="en-US" b="1" u="sng" dirty="0" smtClean="0"/>
              <a:t>三</a:t>
            </a:r>
            <a:r>
              <a:rPr lang="zh-TW" altLang="en-US" b="1" u="sng" dirty="0"/>
              <a:t>酸甘油脂</a:t>
            </a:r>
            <a:r>
              <a:rPr lang="zh-TW" altLang="en-US" b="1" dirty="0" smtClean="0"/>
              <a:t>需低於</a:t>
            </a:r>
            <a:r>
              <a:rPr lang="en-US" altLang="zh-TW" b="1" dirty="0" smtClean="0"/>
              <a:t>200 mg/dl</a:t>
            </a:r>
            <a:r>
              <a:rPr lang="zh-TW" altLang="en-US" b="1" dirty="0" smtClean="0"/>
              <a:t>。</a:t>
            </a:r>
            <a:endParaRPr lang="en-US" altLang="zh-TW" b="1" dirty="0"/>
          </a:p>
          <a:p>
            <a:pPr marL="514350" indent="-514350">
              <a:buFont typeface="+mj-lt"/>
              <a:buAutoNum type="arabicPeriod"/>
            </a:pPr>
            <a:r>
              <a:rPr lang="zh-TW" altLang="en-US" b="1" dirty="0" smtClean="0"/>
              <a:t>對於</a:t>
            </a:r>
            <a:r>
              <a:rPr lang="en-US" altLang="zh-TW" b="1" dirty="0" smtClean="0"/>
              <a:t>“</a:t>
            </a:r>
            <a:r>
              <a:rPr lang="zh-TW" altLang="en-US" b="1" dirty="0" smtClean="0"/>
              <a:t>家族性高膽固醇患者</a:t>
            </a:r>
            <a:r>
              <a:rPr lang="en-US" altLang="zh-TW" b="1" dirty="0" smtClean="0"/>
              <a:t>”</a:t>
            </a:r>
            <a:r>
              <a:rPr lang="zh-TW" altLang="en-US" b="1" dirty="0" smtClean="0"/>
              <a:t>，飯後</a:t>
            </a:r>
            <a:r>
              <a:rPr lang="zh-TW" altLang="en-US" b="1" u="sng" dirty="0" smtClean="0"/>
              <a:t>低密度</a:t>
            </a:r>
            <a:r>
              <a:rPr lang="zh-TW" altLang="en-US" b="1" u="sng" dirty="0"/>
              <a:t>膽固醇</a:t>
            </a:r>
            <a:r>
              <a:rPr lang="en-US" altLang="zh-TW" b="1" dirty="0" smtClean="0"/>
              <a:t>&gt;190MG/DL</a:t>
            </a:r>
            <a:r>
              <a:rPr lang="zh-TW" altLang="en-US" b="1" dirty="0" smtClean="0"/>
              <a:t>時，應再檢驗空腹</a:t>
            </a:r>
            <a:r>
              <a:rPr lang="zh-TW" altLang="en-US" b="1" u="sng" dirty="0" smtClean="0"/>
              <a:t>低密度</a:t>
            </a:r>
            <a:r>
              <a:rPr lang="zh-TW" altLang="en-US" b="1" u="sng" dirty="0"/>
              <a:t>膽固醇</a:t>
            </a:r>
            <a:r>
              <a:rPr lang="zh-TW" altLang="en-US" b="1" dirty="0"/>
              <a:t>。</a:t>
            </a:r>
            <a:endParaRPr lang="en-US" altLang="zh-TW" b="1" dirty="0" smtClean="0"/>
          </a:p>
          <a:p>
            <a:pPr marL="514350" indent="-514350">
              <a:buFont typeface="+mj-lt"/>
              <a:buAutoNum type="arabicPeriod"/>
            </a:pPr>
            <a:r>
              <a:rPr lang="zh-TW" altLang="en-US" b="1" dirty="0" smtClean="0"/>
              <a:t>評估代謝症候群時，亦無須空腹。</a:t>
            </a:r>
            <a:r>
              <a:rPr lang="en-US" altLang="zh-TW" b="1" dirty="0" smtClean="0"/>
              <a:t>(</a:t>
            </a:r>
            <a:r>
              <a:rPr lang="zh-TW" altLang="en-US" b="1" dirty="0" smtClean="0"/>
              <a:t>飯後</a:t>
            </a:r>
            <a:r>
              <a:rPr lang="zh-TW" altLang="en-US" b="1" u="sng" dirty="0"/>
              <a:t>三酸甘油脂</a:t>
            </a:r>
            <a:r>
              <a:rPr lang="en-US" altLang="zh-TW" b="1" dirty="0" smtClean="0"/>
              <a:t>&gt;200MG/DL</a:t>
            </a:r>
            <a:r>
              <a:rPr lang="zh-TW" altLang="en-US" b="1" dirty="0"/>
              <a:t>，</a:t>
            </a:r>
            <a:r>
              <a:rPr lang="zh-TW" altLang="en-US" b="1" u="sng" dirty="0"/>
              <a:t>高密度</a:t>
            </a:r>
            <a:r>
              <a:rPr lang="zh-TW" altLang="en-US" b="1" u="sng" dirty="0" smtClean="0"/>
              <a:t>膽固醇</a:t>
            </a:r>
            <a:r>
              <a:rPr lang="en-US" altLang="zh-TW" b="1" u="sng" dirty="0" smtClean="0"/>
              <a:t>:</a:t>
            </a:r>
            <a:r>
              <a:rPr lang="zh-TW" altLang="en-US" b="1" dirty="0" smtClean="0"/>
              <a:t>男</a:t>
            </a:r>
            <a:r>
              <a:rPr lang="en-US" altLang="zh-TW" b="1" dirty="0" smtClean="0"/>
              <a:t>&gt;40 &amp;</a:t>
            </a:r>
            <a:r>
              <a:rPr lang="zh-TW" altLang="en-US" b="1" dirty="0" smtClean="0"/>
              <a:t>女</a:t>
            </a:r>
            <a:r>
              <a:rPr lang="en-US" altLang="zh-TW" b="1" dirty="0" smtClean="0"/>
              <a:t>&gt;50</a:t>
            </a:r>
            <a:r>
              <a:rPr lang="zh-TW" altLang="en-US" b="1" dirty="0" smtClean="0"/>
              <a:t>，合併</a:t>
            </a:r>
            <a:r>
              <a:rPr lang="zh-TW" altLang="en-US" b="1" u="sng" dirty="0" smtClean="0"/>
              <a:t>糖化血色素</a:t>
            </a:r>
            <a:r>
              <a:rPr lang="en-US" altLang="zh-TW" b="1" dirty="0" smtClean="0"/>
              <a:t>&gt;5.6%)</a:t>
            </a:r>
          </a:p>
          <a:p>
            <a:pPr marL="514350" indent="-514350">
              <a:buFont typeface="+mj-lt"/>
              <a:buAutoNum type="arabicPeriod"/>
            </a:pPr>
            <a:r>
              <a:rPr lang="zh-TW" altLang="en-US" b="1" dirty="0"/>
              <a:t>低密度膽固醇每</a:t>
            </a:r>
            <a:r>
              <a:rPr lang="zh-TW" altLang="en-US" b="1" dirty="0" smtClean="0"/>
              <a:t>降低 </a:t>
            </a:r>
            <a:r>
              <a:rPr lang="en-US" altLang="zh-TW" b="1" dirty="0" smtClean="0"/>
              <a:t>39 mg/dl</a:t>
            </a:r>
            <a:r>
              <a:rPr lang="zh-TW" altLang="en-US" b="1" dirty="0" smtClean="0"/>
              <a:t>，心血管疾病風險降低</a:t>
            </a:r>
            <a:r>
              <a:rPr lang="en-US" altLang="zh-TW" b="1" dirty="0" smtClean="0"/>
              <a:t>20%</a:t>
            </a:r>
            <a:r>
              <a:rPr lang="zh-TW" altLang="en-US" b="1" dirty="0" smtClean="0"/>
              <a:t>。</a:t>
            </a:r>
            <a:endParaRPr lang="en-US" altLang="zh-TW" b="1" dirty="0" smtClean="0"/>
          </a:p>
          <a:p>
            <a:pPr marL="514350" indent="-514350">
              <a:buFont typeface="+mj-lt"/>
              <a:buAutoNum type="arabicPeriod"/>
            </a:pPr>
            <a:endParaRPr lang="en-US" altLang="zh-TW" dirty="0" smtClean="0"/>
          </a:p>
          <a:p>
            <a:pPr marL="514350" indent="-514350">
              <a:buFont typeface="+mj-lt"/>
              <a:buAutoNum type="arabicPeriod"/>
            </a:pPr>
            <a:endParaRPr lang="en-US" altLang="zh-TW" dirty="0" smtClean="0"/>
          </a:p>
          <a:p>
            <a:pPr marL="514350" indent="-514350">
              <a:buFont typeface="+mj-lt"/>
              <a:buAutoNum type="arabicPeriod"/>
            </a:pPr>
            <a:endParaRPr lang="en-US" altLang="zh-TW" dirty="0" smtClean="0"/>
          </a:p>
          <a:p>
            <a:endParaRPr lang="zh-TW" altLang="en-US" dirty="0"/>
          </a:p>
        </p:txBody>
      </p:sp>
    </p:spTree>
    <p:extLst>
      <p:ext uri="{BB962C8B-B14F-4D97-AF65-F5344CB8AC3E}">
        <p14:creationId xmlns:p14="http://schemas.microsoft.com/office/powerpoint/2010/main" val="1623400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b="1" dirty="0">
                <a:solidFill>
                  <a:schemeClr val="tx1"/>
                </a:solidFill>
              </a:rPr>
              <a:t>Fasting or </a:t>
            </a:r>
            <a:r>
              <a:rPr lang="en-US" altLang="zh-TW" b="1" dirty="0" smtClean="0">
                <a:solidFill>
                  <a:schemeClr val="tx1"/>
                </a:solidFill>
              </a:rPr>
              <a:t>Non-fasting </a:t>
            </a:r>
            <a:r>
              <a:rPr lang="en-US" altLang="zh-TW" b="1" dirty="0">
                <a:solidFill>
                  <a:schemeClr val="tx1"/>
                </a:solidFill>
              </a:rPr>
              <a:t>Lipid </a:t>
            </a:r>
            <a:r>
              <a:rPr lang="en-US" altLang="zh-TW" b="1" dirty="0" smtClean="0">
                <a:solidFill>
                  <a:schemeClr val="tx1"/>
                </a:solidFill>
              </a:rPr>
              <a:t>Measurements ?</a:t>
            </a:r>
            <a:endParaRPr lang="en-US" altLang="zh-TW" b="1" dirty="0">
              <a:solidFill>
                <a:schemeClr val="tx1"/>
              </a:solidFill>
            </a:endParaRPr>
          </a:p>
        </p:txBody>
      </p:sp>
      <p:sp>
        <p:nvSpPr>
          <p:cNvPr id="3" name="內容版面配置區 2"/>
          <p:cNvSpPr>
            <a:spLocks noGrp="1"/>
          </p:cNvSpPr>
          <p:nvPr>
            <p:ph sz="quarter" idx="1"/>
          </p:nvPr>
        </p:nvSpPr>
        <p:spPr/>
        <p:txBody>
          <a:bodyPr>
            <a:normAutofit fontScale="85000" lnSpcReduction="20000"/>
          </a:bodyPr>
          <a:lstStyle/>
          <a:p>
            <a:pPr marL="514350" indent="-514350">
              <a:buFont typeface="+mj-lt"/>
              <a:buAutoNum type="arabicPeriod"/>
            </a:pPr>
            <a:r>
              <a:rPr lang="en-US" altLang="zh-TW" dirty="0" smtClean="0"/>
              <a:t>Estimation </a:t>
            </a:r>
            <a:r>
              <a:rPr lang="en-US" altLang="zh-TW" dirty="0"/>
              <a:t>of initial risk among the primary prevention patients who are not on lipid-lowering therapy, </a:t>
            </a:r>
            <a:r>
              <a:rPr lang="en-US" altLang="zh-TW" dirty="0" err="1"/>
              <a:t>nonfasting</a:t>
            </a:r>
            <a:r>
              <a:rPr lang="en-US" altLang="zh-TW" dirty="0"/>
              <a:t> lipid measurements would be </a:t>
            </a:r>
            <a:r>
              <a:rPr lang="en-US" altLang="zh-TW" dirty="0" smtClean="0"/>
              <a:t>acceptable.</a:t>
            </a:r>
          </a:p>
          <a:p>
            <a:pPr marL="514350" indent="-514350">
              <a:buFont typeface="+mj-lt"/>
              <a:buAutoNum type="arabicPeriod"/>
            </a:pPr>
            <a:r>
              <a:rPr lang="en-US" altLang="zh-TW" dirty="0" smtClean="0"/>
              <a:t>With </a:t>
            </a:r>
            <a:r>
              <a:rPr lang="en-US" altLang="zh-TW" dirty="0"/>
              <a:t>a family history of genetic (familial) hyperlipidemia and/or premature atherosclerotic cardiovascular disease (</a:t>
            </a:r>
            <a:r>
              <a:rPr lang="en-US" altLang="zh-TW" dirty="0" smtClean="0"/>
              <a:t>ASCVD, </a:t>
            </a:r>
            <a:r>
              <a:rPr lang="en-US" altLang="zh-TW" dirty="0"/>
              <a:t>An LDL cholesterol &gt;190 mg/dl is the most common </a:t>
            </a:r>
            <a:r>
              <a:rPr lang="en-US" altLang="zh-TW" dirty="0" smtClean="0"/>
              <a:t>result. </a:t>
            </a:r>
            <a:r>
              <a:rPr lang="en-US" altLang="zh-TW" dirty="0"/>
              <a:t>Thus, a fasting measure is recommended</a:t>
            </a:r>
            <a:r>
              <a:rPr lang="en-US" altLang="zh-TW" dirty="0" smtClean="0"/>
              <a:t>.</a:t>
            </a:r>
          </a:p>
          <a:p>
            <a:pPr marL="514350" indent="-514350">
              <a:buFont typeface="+mj-lt"/>
              <a:buAutoNum type="arabicPeriod"/>
            </a:pPr>
            <a:r>
              <a:rPr lang="en-US" altLang="zh-TW" dirty="0" err="1" smtClean="0"/>
              <a:t>Nonfasting</a:t>
            </a:r>
            <a:r>
              <a:rPr lang="en-US" altLang="zh-TW" dirty="0" smtClean="0"/>
              <a:t> </a:t>
            </a:r>
            <a:r>
              <a:rPr lang="en-US" altLang="zh-TW" dirty="0"/>
              <a:t>measures including triglycerides &gt;200 mg/dl and a low HDL (40 mg/dl in men or &lt;50 mg/dl in women), </a:t>
            </a:r>
            <a:r>
              <a:rPr lang="en-US" altLang="zh-TW" dirty="0" smtClean="0"/>
              <a:t>with HBA1c </a:t>
            </a:r>
            <a:r>
              <a:rPr lang="en-US" altLang="zh-TW" dirty="0"/>
              <a:t>&gt;5.6% would be consistent with traditional metabolic </a:t>
            </a:r>
            <a:r>
              <a:rPr lang="en-US" altLang="zh-TW" dirty="0" smtClean="0"/>
              <a:t>criteria.</a:t>
            </a:r>
          </a:p>
          <a:p>
            <a:pPr marL="514350" indent="-514350">
              <a:buFont typeface="+mj-lt"/>
              <a:buAutoNum type="arabicPeriod"/>
            </a:pPr>
            <a:r>
              <a:rPr lang="en-US" altLang="zh-TW" dirty="0" err="1" smtClean="0"/>
              <a:t>Nonfasting</a:t>
            </a:r>
            <a:r>
              <a:rPr lang="en-US" altLang="zh-TW" dirty="0" smtClean="0"/>
              <a:t> </a:t>
            </a:r>
            <a:r>
              <a:rPr lang="en-US" altLang="zh-TW" dirty="0"/>
              <a:t>triglycerides &gt;200 mg/dl </a:t>
            </a:r>
            <a:r>
              <a:rPr lang="en-US" altLang="zh-TW" dirty="0" smtClean="0"/>
              <a:t>is to </a:t>
            </a:r>
            <a:r>
              <a:rPr lang="en-US" altLang="zh-TW" dirty="0"/>
              <a:t>identify </a:t>
            </a:r>
            <a:r>
              <a:rPr lang="en-US" altLang="zh-TW" dirty="0" err="1"/>
              <a:t>hypertriglyceridemic</a:t>
            </a:r>
            <a:r>
              <a:rPr lang="en-US" altLang="zh-TW" dirty="0"/>
              <a:t> states. </a:t>
            </a:r>
            <a:endParaRPr lang="en-US" altLang="zh-TW" dirty="0" smtClean="0"/>
          </a:p>
          <a:p>
            <a:pPr marL="514350" indent="-514350">
              <a:buFont typeface="+mj-lt"/>
              <a:buAutoNum type="arabicPeriod"/>
            </a:pPr>
            <a:r>
              <a:rPr lang="en-US" altLang="zh-TW" dirty="0" smtClean="0"/>
              <a:t>A </a:t>
            </a:r>
            <a:r>
              <a:rPr lang="en-US" altLang="zh-TW" dirty="0"/>
              <a:t>relative risk reduction of 20% per 1 </a:t>
            </a:r>
            <a:r>
              <a:rPr lang="en-US" altLang="zh-TW" dirty="0" err="1"/>
              <a:t>mmol</a:t>
            </a:r>
            <a:r>
              <a:rPr lang="en-US" altLang="zh-TW" dirty="0"/>
              <a:t>/L (39 mg/dl) of LDL lowering </a:t>
            </a:r>
            <a:endParaRPr lang="zh-TW" altLang="en-US" dirty="0"/>
          </a:p>
        </p:txBody>
      </p:sp>
    </p:spTree>
    <p:extLst>
      <p:ext uri="{BB962C8B-B14F-4D97-AF65-F5344CB8AC3E}">
        <p14:creationId xmlns:p14="http://schemas.microsoft.com/office/powerpoint/2010/main" val="2931202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3" name="TEST.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250"/>
            <a:ext cx="9144000" cy="5143500"/>
          </a:xfrm>
          <a:prstGeom prst="rect">
            <a:avLst/>
          </a:prstGeom>
        </p:spPr>
      </p:pic>
    </p:spTree>
    <p:extLst>
      <p:ext uri="{BB962C8B-B14F-4D97-AF65-F5344CB8AC3E}">
        <p14:creationId xmlns:p14="http://schemas.microsoft.com/office/powerpoint/2010/main" val="3309015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公正">
  <a:themeElements>
    <a:clrScheme name="公正">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公正">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公正">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103</TotalTime>
  <Words>348</Words>
  <Application>Microsoft Office PowerPoint</Application>
  <PresentationFormat>如螢幕大小 (4:3)</PresentationFormat>
  <Paragraphs>53</Paragraphs>
  <Slides>4</Slides>
  <Notes>3</Notes>
  <HiddenSlides>0</HiddenSlides>
  <MMClips>1</MMClips>
  <ScaleCrop>false</ScaleCrop>
  <HeadingPairs>
    <vt:vector size="4" baseType="variant">
      <vt:variant>
        <vt:lpstr>佈景主題</vt:lpstr>
      </vt:variant>
      <vt:variant>
        <vt:i4>1</vt:i4>
      </vt:variant>
      <vt:variant>
        <vt:lpstr>投影片標題</vt:lpstr>
      </vt:variant>
      <vt:variant>
        <vt:i4>4</vt:i4>
      </vt:variant>
    </vt:vector>
  </HeadingPairs>
  <TitlesOfParts>
    <vt:vector size="5" baseType="lpstr">
      <vt:lpstr>公正</vt:lpstr>
      <vt:lpstr>美國心臟學會 2017 血脂肪指引 </vt:lpstr>
      <vt:lpstr>檢驗膽固醇無需空腹，飯後三酸甘油脂標準值已定</vt:lpstr>
      <vt:lpstr>Fasting or Non-fasting Lipid Measurements ?</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 2017 血脂肪指引</dc:title>
  <dc:creator>user</dc:creator>
  <cp:lastModifiedBy>User</cp:lastModifiedBy>
  <cp:revision>13</cp:revision>
  <dcterms:created xsi:type="dcterms:W3CDTF">2017-04-23T14:18:26Z</dcterms:created>
  <dcterms:modified xsi:type="dcterms:W3CDTF">2018-05-08T04:55:06Z</dcterms:modified>
</cp:coreProperties>
</file>